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drawings/drawing2.xml" ContentType="application/vnd.openxmlformats-officedocument.drawingml.chartshapes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charts/chart17.xml" ContentType="application/vnd.openxmlformats-officedocument.drawingml.char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charts/chart13.xml" ContentType="application/vnd.openxmlformats-officedocument.drawingml.char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charts/chart7.xml" ContentType="application/vnd.openxmlformats-officedocument.drawingml.chart+xml"/>
  <Override PartName="/ppt/charts/chart20.xml" ContentType="application/vnd.openxmlformats-officedocument.drawingml.chart+xml"/>
  <Override PartName="/ppt/slides/slide99.xml" ContentType="application/vnd.openxmlformats-officedocument.presentationml.slide+xml"/>
  <Override PartName="/ppt/charts/chart3.xml" ContentType="application/vnd.openxmlformats-officedocument.drawingml.chart+xml"/>
  <Default Extension="xlsx" ContentType="application/vnd.openxmlformats-officedocument.spreadsheetml.sheet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rawings/drawing3.xml" ContentType="application/vnd.openxmlformats-officedocument.drawingml.chartshapes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charts/chart18.xml" ContentType="application/vnd.openxmlformats-officedocument.drawingml.char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charts/chart16.xml" ContentType="application/vnd.openxmlformats-officedocument.drawingml.char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charts/chart14.xml" ContentType="application/vnd.openxmlformats-officedocument.drawingml.char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charts/chart8.xml" ContentType="application/vnd.openxmlformats-officedocument.drawingml.chart+xml"/>
  <Override PartName="/ppt/charts/chart12.xml" ContentType="application/vnd.openxmlformats-officedocument.drawingml.chart+xml"/>
  <Override PartName="/ppt/charts/chart21.xml" ContentType="application/vnd.openxmlformats-officedocument.drawingml.chart+xml"/>
  <Override PartName="/ppt/slideLayouts/slideLayout10.xml" ContentType="application/vnd.openxmlformats-officedocument.presentationml.slideLayout+xml"/>
  <Override PartName="/ppt/charts/chart6.xml" ContentType="application/vnd.openxmlformats-officedocument.drawingml.chart+xml"/>
  <Override PartName="/ppt/charts/chart10.xml" ContentType="application/vnd.openxmlformats-officedocument.drawingml.chart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charts/chart4.xml" ContentType="application/vnd.openxmlformats-officedocument.drawingml.char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charts/chart19.xml" ContentType="application/vnd.openxmlformats-officedocument.drawingml.char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charts/chart15.xml" ContentType="application/vnd.openxmlformats-officedocument.drawingml.char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charts/chart22.xml" ContentType="application/vnd.openxmlformats-officedocument.drawingml.chart+xml"/>
  <Override PartName="/ppt/slides/slide79.xml" ContentType="application/vnd.openxmlformats-officedocument.presentationml.slide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Layouts/slideLayout5.xml" ContentType="application/vnd.openxmlformats-officedocument.presentationml.slideLayout+xml"/>
  <Override PartName="/ppt/drawings/drawing1.xml" ContentType="application/vnd.openxmlformats-officedocument.drawingml.chartshap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0" r:id="rId1"/>
  </p:sldMasterIdLst>
  <p:notesMasterIdLst>
    <p:notesMasterId r:id="rId104"/>
  </p:notesMasterIdLst>
  <p:sldIdLst>
    <p:sldId id="258" r:id="rId2"/>
    <p:sldId id="268" r:id="rId3"/>
    <p:sldId id="609" r:id="rId4"/>
    <p:sldId id="481" r:id="rId5"/>
    <p:sldId id="478" r:id="rId6"/>
    <p:sldId id="479" r:id="rId7"/>
    <p:sldId id="489" r:id="rId8"/>
    <p:sldId id="488" r:id="rId9"/>
    <p:sldId id="490" r:id="rId10"/>
    <p:sldId id="487" r:id="rId11"/>
    <p:sldId id="486" r:id="rId12"/>
    <p:sldId id="491" r:id="rId13"/>
    <p:sldId id="480" r:id="rId14"/>
    <p:sldId id="492" r:id="rId15"/>
    <p:sldId id="498" r:id="rId16"/>
    <p:sldId id="548" r:id="rId17"/>
    <p:sldId id="505" r:id="rId18"/>
    <p:sldId id="574" r:id="rId19"/>
    <p:sldId id="575" r:id="rId20"/>
    <p:sldId id="576" r:id="rId21"/>
    <p:sldId id="627" r:id="rId22"/>
    <p:sldId id="578" r:id="rId23"/>
    <p:sldId id="610" r:id="rId24"/>
    <p:sldId id="626" r:id="rId25"/>
    <p:sldId id="550" r:id="rId26"/>
    <p:sldId id="499" r:id="rId27"/>
    <p:sldId id="501" r:id="rId28"/>
    <p:sldId id="579" r:id="rId29"/>
    <p:sldId id="580" r:id="rId30"/>
    <p:sldId id="581" r:id="rId31"/>
    <p:sldId id="612" r:id="rId32"/>
    <p:sldId id="613" r:id="rId33"/>
    <p:sldId id="611" r:id="rId34"/>
    <p:sldId id="508" r:id="rId35"/>
    <p:sldId id="509" r:id="rId36"/>
    <p:sldId id="512" r:id="rId37"/>
    <p:sldId id="513" r:id="rId38"/>
    <p:sldId id="514" r:id="rId39"/>
    <p:sldId id="517" r:id="rId40"/>
    <p:sldId id="518" r:id="rId41"/>
    <p:sldId id="519" r:id="rId42"/>
    <p:sldId id="520" r:id="rId43"/>
    <p:sldId id="521" r:id="rId44"/>
    <p:sldId id="522" r:id="rId45"/>
    <p:sldId id="523" r:id="rId46"/>
    <p:sldId id="515" r:id="rId47"/>
    <p:sldId id="528" r:id="rId48"/>
    <p:sldId id="524" r:id="rId49"/>
    <p:sldId id="525" r:id="rId50"/>
    <p:sldId id="526" r:id="rId51"/>
    <p:sldId id="588" r:id="rId52"/>
    <p:sldId id="529" r:id="rId53"/>
    <p:sldId id="530" r:id="rId54"/>
    <p:sldId id="531" r:id="rId55"/>
    <p:sldId id="532" r:id="rId56"/>
    <p:sldId id="533" r:id="rId57"/>
    <p:sldId id="534" r:id="rId58"/>
    <p:sldId id="608" r:id="rId59"/>
    <p:sldId id="614" r:id="rId60"/>
    <p:sldId id="510" r:id="rId61"/>
    <p:sldId id="592" r:id="rId62"/>
    <p:sldId id="615" r:id="rId63"/>
    <p:sldId id="590" r:id="rId64"/>
    <p:sldId id="591" r:id="rId65"/>
    <p:sldId id="616" r:id="rId66"/>
    <p:sldId id="617" r:id="rId67"/>
    <p:sldId id="593" r:id="rId68"/>
    <p:sldId id="596" r:id="rId69"/>
    <p:sldId id="619" r:id="rId70"/>
    <p:sldId id="618" r:id="rId71"/>
    <p:sldId id="595" r:id="rId72"/>
    <p:sldId id="594" r:id="rId73"/>
    <p:sldId id="598" r:id="rId74"/>
    <p:sldId id="599" r:id="rId75"/>
    <p:sldId id="597" r:id="rId76"/>
    <p:sldId id="582" r:id="rId77"/>
    <p:sldId id="583" r:id="rId78"/>
    <p:sldId id="584" r:id="rId79"/>
    <p:sldId id="557" r:id="rId80"/>
    <p:sldId id="620" r:id="rId81"/>
    <p:sldId id="621" r:id="rId82"/>
    <p:sldId id="585" r:id="rId83"/>
    <p:sldId id="572" r:id="rId84"/>
    <p:sldId id="600" r:id="rId85"/>
    <p:sldId id="622" r:id="rId86"/>
    <p:sldId id="601" r:id="rId87"/>
    <p:sldId id="602" r:id="rId88"/>
    <p:sldId id="603" r:id="rId89"/>
    <p:sldId id="604" r:id="rId90"/>
    <p:sldId id="606" r:id="rId91"/>
    <p:sldId id="605" r:id="rId92"/>
    <p:sldId id="623" r:id="rId93"/>
    <p:sldId id="568" r:id="rId94"/>
    <p:sldId id="607" r:id="rId95"/>
    <p:sldId id="547" r:id="rId96"/>
    <p:sldId id="558" r:id="rId97"/>
    <p:sldId id="561" r:id="rId98"/>
    <p:sldId id="560" r:id="rId99"/>
    <p:sldId id="570" r:id="rId100"/>
    <p:sldId id="571" r:id="rId101"/>
    <p:sldId id="624" r:id="rId102"/>
    <p:sldId id="625" r:id="rId103"/>
  </p:sldIdLst>
  <p:sldSz cx="9144000" cy="6858000" type="screen4x3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76" autoAdjust="0"/>
    <p:restoredTop sz="94634" autoAdjust="0"/>
  </p:normalViewPr>
  <p:slideViewPr>
    <p:cSldViewPr>
      <p:cViewPr varScale="1">
        <p:scale>
          <a:sx n="77" d="100"/>
          <a:sy n="77" d="100"/>
        </p:scale>
        <p:origin x="-82" y="-10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725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theme" Target="theme/theme1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10.74.97.251\Sharoban\&#1052;&#1040;&#1056;&#1050;&#1048;&#1053;&#1040;\&#1054;&#1090;&#1095;&#1105;&#1090;%20&#1043;&#1059;%20(&#1087;&#1088;&#1077;&#1079;&#1077;&#1085;&#1090;&#1072;&#1094;&#1080;&#1103;)\&#1076;&#1083;&#1103;%20&#1086;&#1090;&#1095;&#1105;&#1090;&#1072;%20&#1087;&#1086;%20&#1046;&#1050;&#1061;.xlsx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\\10.74.97.251\Sharoban\&#1052;&#1040;&#1056;&#1050;&#1048;&#1053;&#1040;\&#1076;&#1080;&#1072;&#1075;&#1088;&#1072;&#1084;&#1084;&#1099;%20&#1072;&#1082;&#1090;&#1080;&#1074;&#1085;&#1099;&#1081;%20&#1075;&#1088;&#1072;&#1078;&#1076;&#1072;&#1085;&#1080;&#1085;%20&#1082;%20&#1076;&#1086;&#1082;&#1083;&#1072;&#1076;&#1091;.xlsx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file:///\\10.74.97.251\Sharoban\&#1052;&#1040;&#1056;&#1050;&#1048;&#1053;&#1040;\&#1076;&#1080;&#1072;&#1075;&#1088;&#1072;&#1084;&#1084;&#1099;%20&#1072;&#1082;&#1090;&#1080;&#1074;&#1085;&#1099;&#1081;%20&#1075;&#1088;&#1072;&#1078;&#1076;&#1072;&#1085;&#1080;&#1085;%20&#1082;%20&#1076;&#1086;&#1082;&#1083;&#1072;&#1076;&#1091;.xlsx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1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2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oleObject" Target="file:///\\10.74.97.251\Sharoban\&#1052;&#1040;&#1056;&#1050;&#1048;&#1053;&#1040;\&#1076;&#1083;&#1103;%20&#1086;&#1090;&#1095;&#1105;&#1090;&#1072;%20&#1087;&#1086;%20&#1046;&#1050;&#1061;-1.xls" TargetMode="External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oleObject" Target="file:///\\10.74.97.251\Sharoban\&#1052;&#1040;&#1056;&#1050;&#1048;&#1053;&#1040;\&#1076;&#1083;&#1103;%20&#1086;&#1090;&#1095;&#1105;&#1090;&#1072;%20&#1087;&#1086;%20&#1046;&#1050;&#1061;-1.xls" TargetMode="External"/></Relationships>
</file>

<file path=ppt/charts/_rels/chart1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file:///\\10.74.97.251\Sharoban\&#1052;&#1040;&#1056;&#1050;&#1048;&#1053;&#1040;\&#1076;&#1083;&#1103;%20&#1086;&#1090;&#1095;&#1105;&#1090;&#1072;%20&#1087;&#1086;%20&#1046;&#1050;&#1061;-1.xls" TargetMode="External"/></Relationships>
</file>

<file path=ppt/charts/_rels/chart1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oleObject" Target="file:///\\10.74.97.251\Sharoban\&#1052;&#1040;&#1056;&#1050;&#1048;&#1053;&#1040;\&#1076;&#1083;&#1103;%20&#1086;&#1090;&#1095;&#1105;&#1090;&#1072;%20&#1087;&#1086;%20&#1046;&#1050;&#1061;-1.xls" TargetMode="External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oleObject" Target="file:///\\10.74.97.251\Sharoban\&#1052;&#1040;&#1056;&#1050;&#1048;&#1053;&#1040;\&#1076;&#1083;&#1103;%20&#1086;&#1090;&#1095;&#1105;&#1090;&#1072;%20&#1087;&#1086;%20&#1046;&#1050;&#1061;-1.xls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10.74.97.251\Sharoban\&#1052;&#1040;&#1056;&#1050;&#1048;&#1053;&#1040;\&#1054;&#1090;&#1095;&#1105;&#1090;%20&#1043;&#1059;%20(&#1087;&#1088;&#1077;&#1079;&#1077;&#1085;&#1090;&#1072;&#1094;&#1080;&#1103;)\&#1076;&#1083;&#1103;%20&#1086;&#1090;&#1095;&#1105;&#1090;&#1072;%20&#1087;&#1086;%20&#1046;&#1050;&#1061;-1.xls" TargetMode="External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oleObject" Target="file:///\\10.74.97.251\Sharoban\&#1052;&#1040;&#1056;&#1050;&#1048;&#1053;&#1040;\&#1076;&#1083;&#1103;%20&#1086;&#1090;&#1095;&#1105;&#1090;&#1072;%20&#1087;&#1086;%20&#1046;&#1050;&#1061;-1.xls" TargetMode="External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oleObject" Target="file:///\\10.74.97.251\Sharoban\&#1052;&#1040;&#1056;&#1050;&#1048;&#1053;&#1040;\&#1076;&#1083;&#1103;%20&#1086;&#1090;&#1095;&#1105;&#1090;&#1072;%20&#1087;&#1086;%20&#1046;&#1050;&#1061;-1.xls" TargetMode="External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oleObject" Target="file:///\\10.74.97.251\Sharoban\&#1052;&#1040;&#1056;&#1050;&#1048;&#1053;&#1040;\&#1076;&#1083;&#1103;%20&#1086;&#1090;&#1095;&#1105;&#1090;&#1072;%20&#1087;&#1086;%20&#1046;&#1050;&#1061;-1.xls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\\10.74.97.251\Sharoban\&#1052;&#1040;&#1056;&#1050;&#1048;&#1053;&#1040;\&#1054;&#1090;&#1095;&#1105;&#1090;%20&#1043;&#1059;%20(&#1087;&#1088;&#1077;&#1079;&#1077;&#1085;&#1090;&#1072;&#1094;&#1080;&#1103;)\&#1076;&#1083;&#1103;%20&#1086;&#1090;&#1095;&#1105;&#1090;&#1072;%20&#1087;&#1086;%20&#1046;&#1050;&#1061;-1.xls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\\10.74.97.251\Sharoban\&#1052;&#1040;&#1056;&#1050;&#1048;&#1053;&#1040;\&#1054;&#1090;&#1095;&#1105;&#1090;%20&#1043;&#1059;%20(&#1087;&#1088;&#1077;&#1079;&#1077;&#1085;&#1090;&#1072;&#1094;&#1080;&#1103;)\&#1076;&#1083;&#1103;%20&#1086;&#1090;&#1095;&#1105;&#1090;&#1072;%20&#1087;&#1086;%20&#1046;&#1050;&#1061;-1.xls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\\10.74.97.251\Sharoban\&#1052;&#1040;&#1056;&#1050;&#1048;&#1053;&#1040;\&#1054;&#1090;&#1095;&#1105;&#1090;%20&#1043;&#1059;%20(&#1087;&#1088;&#1077;&#1079;&#1077;&#1085;&#1090;&#1072;&#1094;&#1080;&#1103;)\&#1076;&#1083;&#1103;%20&#1086;&#1090;&#1095;&#1105;&#1090;&#1072;%20&#1087;&#1086;%20&#1046;&#1050;&#1061;-1.xls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d:\data\markinaev\&#1056;&#1072;&#1073;&#1086;&#1095;&#1080;&#1081;%20&#1089;&#1090;&#1086;&#1083;\&#1076;&#1083;&#1103;%20&#1086;&#1090;&#1095;&#1105;&#1090;&#1072;%20&#1087;&#1086;%20&#1046;&#1050;&#1061;-1.xls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d:\data\markinaev\&#1056;&#1072;&#1073;&#1086;&#1095;&#1080;&#1081;%20&#1089;&#1090;&#1086;&#1083;\&#1076;&#1083;&#1103;%20&#1086;&#1090;&#1095;&#1105;&#1090;&#1072;%20&#1087;&#1086;%20&#1046;&#1050;&#1061;-1.xls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\\10.74.97.251\Sharoban\&#1052;&#1040;&#1056;&#1050;&#1048;&#1053;&#1040;\&#1076;&#1083;&#1103;%20&#1086;&#1090;&#1095;&#1105;&#1090;&#1072;%20&#1087;&#1086;%20&#1046;&#1050;&#1061;-1.xls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\\10.74.97.251\Sharoban\&#1052;&#1040;&#1056;&#1050;&#1048;&#1053;&#1040;\&#1076;&#1080;&#1072;&#1075;&#1088;&#1072;&#1084;&#1084;&#1099;%20&#1072;&#1082;&#1090;&#1080;&#1074;&#1085;&#1099;&#1081;%20&#1075;&#1088;&#1072;&#1078;&#1076;&#1072;&#1085;&#1080;&#1085;%20&#1082;%20&#1076;&#1086;&#1082;&#1083;&#1072;&#1076;&#1091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Установка искусственных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неровностей</a:t>
            </a:r>
          </a:p>
          <a:p>
            <a:pPr>
              <a:defRPr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и дорожных знаков</a:t>
            </a:r>
            <a:br>
              <a:rPr lang="ru-RU" sz="2800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на сумму 1 161,9 тыс.рублей</a:t>
            </a:r>
          </a:p>
        </c:rich>
      </c:tx>
      <c:layout>
        <c:manualLayout>
          <c:xMode val="edge"/>
          <c:yMode val="edge"/>
          <c:x val="0.11898287053227623"/>
          <c:y val="1.2271170903115228E-2"/>
        </c:manualLayout>
      </c:layout>
    </c:title>
    <c:plotArea>
      <c:layout>
        <c:manualLayout>
          <c:layoutTarget val="inner"/>
          <c:xMode val="edge"/>
          <c:yMode val="edge"/>
          <c:x val="2.6435035998977025E-2"/>
          <c:y val="0.22295670924926289"/>
          <c:w val="0.55276045934818119"/>
          <c:h val="0.75843876980331559"/>
        </c:manualLayout>
      </c:layout>
      <c:doughnutChart>
        <c:varyColors val="1"/>
        <c:ser>
          <c:idx val="0"/>
          <c:order val="0"/>
          <c:tx>
            <c:strRef>
              <c:f>Лист1!$C$3:$C$4</c:f>
              <c:strCache>
                <c:ptCount val="1"/>
                <c:pt idx="0">
                  <c:v>Установка искусственных неровностей и дорожных знаков на сумму 1 161,9 тыс.рублей Стоимость, тыс.рублей</c:v>
                </c:pt>
              </c:strCache>
            </c:strRef>
          </c:tx>
          <c:dLbls>
            <c:txPr>
              <a:bodyPr/>
              <a:lstStyle/>
              <a:p>
                <a:pPr>
                  <a:defRPr sz="2800" b="1"/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Лист1!$B$5:$B$12</c:f>
              <c:strCache>
                <c:ptCount val="8"/>
                <c:pt idx="0">
                  <c:v>Солнцевский проспект, д.5</c:v>
                </c:pt>
                <c:pt idx="1">
                  <c:v>Солнцевский проспект, д.5</c:v>
                </c:pt>
                <c:pt idx="2">
                  <c:v>Солнцевский проспект, д. 9 корп.2</c:v>
                </c:pt>
                <c:pt idx="3">
                  <c:v>Солнцевский проспект, д. 15</c:v>
                </c:pt>
                <c:pt idx="4">
                  <c:v>ул. Щорса, д. 4</c:v>
                </c:pt>
                <c:pt idx="5">
                  <c:v>ул. Главмосстроя, д. 9</c:v>
                </c:pt>
                <c:pt idx="6">
                  <c:v>Боровский проезд, д. 2</c:v>
                </c:pt>
                <c:pt idx="7">
                  <c:v>ул. Домостроительная, д. 3</c:v>
                </c:pt>
              </c:strCache>
            </c:strRef>
          </c:cat>
          <c:val>
            <c:numRef>
              <c:f>Лист1!$C$5:$C$12</c:f>
              <c:numCache>
                <c:formatCode>#,##0.00</c:formatCode>
                <c:ptCount val="8"/>
                <c:pt idx="0">
                  <c:v>312.8</c:v>
                </c:pt>
                <c:pt idx="1">
                  <c:v>121.3</c:v>
                </c:pt>
                <c:pt idx="2">
                  <c:v>121.3</c:v>
                </c:pt>
                <c:pt idx="3">
                  <c:v>121.3</c:v>
                </c:pt>
                <c:pt idx="4">
                  <c:v>121.3</c:v>
                </c:pt>
                <c:pt idx="5">
                  <c:v>121.3</c:v>
                </c:pt>
                <c:pt idx="6">
                  <c:v>121.3</c:v>
                </c:pt>
                <c:pt idx="7">
                  <c:v>121.3</c:v>
                </c:pt>
              </c:numCache>
            </c:numRef>
          </c:val>
        </c:ser>
        <c:firstSliceAng val="0"/>
        <c:holeSize val="50"/>
      </c:doughnutChart>
    </c:plotArea>
    <c:legend>
      <c:legendPos val="r"/>
      <c:layout>
        <c:manualLayout>
          <c:xMode val="edge"/>
          <c:yMode val="edge"/>
          <c:x val="0.58303193808925657"/>
          <c:y val="0.26685100822505381"/>
          <c:w val="0.40792857715662989"/>
          <c:h val="0.73314899177494619"/>
        </c:manualLayout>
      </c:layout>
      <c:txPr>
        <a:bodyPr/>
        <a:lstStyle/>
        <a:p>
          <a:pPr>
            <a:defRPr sz="1800"/>
          </a:pPr>
          <a:endParaRPr lang="ru-RU"/>
        </a:p>
      </c:txPr>
    </c:legend>
    <c:plotVisOnly val="1"/>
  </c:chart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sz="2400" dirty="0"/>
              <a:t>Посадки</a:t>
            </a:r>
            <a:r>
              <a:rPr lang="ru-RU" sz="2400" baseline="0" dirty="0"/>
              <a:t> деревьев и кустарников по программе "Миллион деревьев"</a:t>
            </a:r>
            <a:endParaRPr lang="ru-RU" sz="2400" dirty="0"/>
          </a:p>
        </c:rich>
      </c:tx>
      <c:layout>
        <c:manualLayout>
          <c:xMode val="edge"/>
          <c:yMode val="edge"/>
          <c:x val="1.6721580681495245E-2"/>
          <c:y val="4.4099817712950816E-2"/>
        </c:manualLayout>
      </c:layout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1.5484251574349826E-2"/>
          <c:y val="0.20862733475503095"/>
          <c:w val="0.6080524668369155"/>
          <c:h val="0.75903868497919391"/>
        </c:manualLayout>
      </c:layout>
      <c:pie3DChart>
        <c:varyColors val="1"/>
        <c:ser>
          <c:idx val="0"/>
          <c:order val="0"/>
          <c:explosion val="25"/>
          <c:dLbls>
            <c:txPr>
              <a:bodyPr/>
              <a:lstStyle/>
              <a:p>
                <a:pPr>
                  <a:defRPr sz="1600"/>
                </a:pPr>
                <a:endParaRPr lang="ru-RU"/>
              </a:p>
            </c:txPr>
            <c:showVal val="1"/>
            <c:showLeaderLines val="1"/>
          </c:dLbls>
          <c:cat>
            <c:multiLvlStrRef>
              <c:f>Лист2!$B$6:$C$14</c:f>
              <c:multiLvlStrCache>
                <c:ptCount val="9"/>
                <c:lvl>
                  <c:pt idx="0">
                    <c:v>Кизильник блестящий</c:v>
                  </c:pt>
                  <c:pt idx="1">
                    <c:v>Кизильник блестящий</c:v>
                  </c:pt>
                  <c:pt idx="2">
                    <c:v>Кизильник блестящий</c:v>
                  </c:pt>
                  <c:pt idx="3">
                    <c:v>Чубушник венечный</c:v>
                  </c:pt>
                  <c:pt idx="4">
                    <c:v>Орех маньчжурский</c:v>
                  </c:pt>
                  <c:pt idx="5">
                    <c:v>Кизильник блестящий</c:v>
                  </c:pt>
                  <c:pt idx="6">
                    <c:v>Кизильник блестящий</c:v>
                  </c:pt>
                  <c:pt idx="7">
                    <c:v>Орех маньчжурский</c:v>
                  </c:pt>
                  <c:pt idx="8">
                    <c:v>Дуб красный</c:v>
                  </c:pt>
                </c:lvl>
                <c:lvl>
                  <c:pt idx="0">
                    <c:v>Солнцевский пр-кт, д.7 корп.1</c:v>
                  </c:pt>
                  <c:pt idx="1">
                    <c:v>Солнцевский пр-кт, д. 23 корп.2</c:v>
                  </c:pt>
                  <c:pt idx="2">
                    <c:v>ул. Богданова, д.48</c:v>
                  </c:pt>
                  <c:pt idx="3">
                    <c:v>ул. 50 лет Октября, д.9</c:v>
                  </c:pt>
                  <c:pt idx="4">
                    <c:v>ул. Авиаторов, д.14</c:v>
                  </c:pt>
                  <c:pt idx="6">
                    <c:v>ул. Авиаторов, д.12</c:v>
                  </c:pt>
                  <c:pt idx="7">
                    <c:v>ул. Авиаторов, д.6</c:v>
                  </c:pt>
                  <c:pt idx="8">
                    <c:v>ул. Волынская, д.8</c:v>
                  </c:pt>
                </c:lvl>
              </c:multiLvlStrCache>
            </c:multiLvlStrRef>
          </c:cat>
          <c:val>
            <c:numRef>
              <c:f>Лист2!$D$6:$D$14</c:f>
              <c:numCache>
                <c:formatCode>General</c:formatCode>
                <c:ptCount val="9"/>
                <c:pt idx="0">
                  <c:v>60</c:v>
                </c:pt>
                <c:pt idx="1">
                  <c:v>600</c:v>
                </c:pt>
                <c:pt idx="2">
                  <c:v>250</c:v>
                </c:pt>
                <c:pt idx="3">
                  <c:v>30</c:v>
                </c:pt>
                <c:pt idx="4">
                  <c:v>5</c:v>
                </c:pt>
                <c:pt idx="5">
                  <c:v>500</c:v>
                </c:pt>
                <c:pt idx="6">
                  <c:v>150</c:v>
                </c:pt>
                <c:pt idx="7">
                  <c:v>5</c:v>
                </c:pt>
                <c:pt idx="8">
                  <c:v>4</c:v>
                </c:pt>
              </c:numCache>
            </c:numRef>
          </c:val>
        </c:ser>
      </c:pie3DChart>
    </c:plotArea>
    <c:legend>
      <c:legendPos val="r"/>
      <c:layout>
        <c:manualLayout>
          <c:xMode val="edge"/>
          <c:yMode val="edge"/>
          <c:x val="0.61001494338755102"/>
          <c:y val="9.6422296127842227E-2"/>
          <c:w val="0.38153907312680874"/>
          <c:h val="0.84812132206345803"/>
        </c:manualLayout>
      </c:layout>
      <c:txPr>
        <a:bodyPr/>
        <a:lstStyle/>
        <a:p>
          <a:pPr rtl="0">
            <a:defRPr sz="1200"/>
          </a:pPr>
          <a:endParaRPr lang="ru-RU"/>
        </a:p>
      </c:txPr>
    </c:legend>
    <c:plotVisOnly val="1"/>
  </c:chart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sz="2400" dirty="0"/>
              <a:t>Компенсационные</a:t>
            </a:r>
            <a:r>
              <a:rPr lang="ru-RU" sz="2400" baseline="0" dirty="0"/>
              <a:t> посадки деревьев </a:t>
            </a:r>
            <a:endParaRPr lang="ru-RU" sz="2400" baseline="0" dirty="0" smtClean="0"/>
          </a:p>
          <a:p>
            <a:pPr>
              <a:defRPr/>
            </a:pPr>
            <a:r>
              <a:rPr lang="ru-RU" sz="2400" baseline="0" dirty="0" smtClean="0"/>
              <a:t>в осенний период </a:t>
            </a:r>
            <a:r>
              <a:rPr lang="ru-RU" sz="2400" baseline="0" dirty="0"/>
              <a:t>2017 года</a:t>
            </a:r>
            <a:endParaRPr lang="ru-RU" sz="2400" dirty="0"/>
          </a:p>
        </c:rich>
      </c:tx>
      <c:layout>
        <c:manualLayout>
          <c:xMode val="edge"/>
          <c:yMode val="edge"/>
          <c:x val="9.2760336280772282E-4"/>
          <c:y val="1.2302123246168327E-2"/>
        </c:manualLayout>
      </c:layout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6.5662471465150987E-2"/>
          <c:y val="0.18063882281890339"/>
          <c:w val="0.56649332079758652"/>
          <c:h val="0.72051079492925829"/>
        </c:manualLayout>
      </c:layout>
      <c:pie3DChart>
        <c:varyColors val="1"/>
        <c:ser>
          <c:idx val="0"/>
          <c:order val="0"/>
          <c:explosion val="4"/>
          <c:dLbls>
            <c:txPr>
              <a:bodyPr/>
              <a:lstStyle/>
              <a:p>
                <a:pPr>
                  <a:defRPr sz="1400"/>
                </a:pPr>
                <a:endParaRPr lang="ru-RU"/>
              </a:p>
            </c:txPr>
            <c:dLblPos val="outEnd"/>
            <c:showVal val="1"/>
            <c:showLeaderLines val="1"/>
          </c:dLbls>
          <c:cat>
            <c:multiLvlStrRef>
              <c:f>Лист3!$B$4:$C$47</c:f>
              <c:multiLvlStrCache>
                <c:ptCount val="44"/>
                <c:lvl>
                  <c:pt idx="0">
                    <c:v>Клён, Липа, Каштан, Дуб</c:v>
                  </c:pt>
                  <c:pt idx="1">
                    <c:v>Каштан</c:v>
                  </c:pt>
                  <c:pt idx="2">
                    <c:v>Липа</c:v>
                  </c:pt>
                  <c:pt idx="3">
                    <c:v>Каштан</c:v>
                  </c:pt>
                  <c:pt idx="4">
                    <c:v>Дуб</c:v>
                  </c:pt>
                  <c:pt idx="5">
                    <c:v>Дуб</c:v>
                  </c:pt>
                  <c:pt idx="6">
                    <c:v>Липа</c:v>
                  </c:pt>
                  <c:pt idx="7">
                    <c:v>Каштан</c:v>
                  </c:pt>
                  <c:pt idx="8">
                    <c:v>Дуб</c:v>
                  </c:pt>
                  <c:pt idx="9">
                    <c:v>Каштан</c:v>
                  </c:pt>
                  <c:pt idx="10">
                    <c:v>Дуб</c:v>
                  </c:pt>
                  <c:pt idx="11">
                    <c:v>Липа</c:v>
                  </c:pt>
                  <c:pt idx="12">
                    <c:v>Каштан</c:v>
                  </c:pt>
                  <c:pt idx="13">
                    <c:v>Липа</c:v>
                  </c:pt>
                  <c:pt idx="14">
                    <c:v>Каштан</c:v>
                  </c:pt>
                  <c:pt idx="15">
                    <c:v>Каштан</c:v>
                  </c:pt>
                  <c:pt idx="16">
                    <c:v>Липа</c:v>
                  </c:pt>
                  <c:pt idx="17">
                    <c:v>Каштан</c:v>
                  </c:pt>
                  <c:pt idx="18">
                    <c:v>Каштан</c:v>
                  </c:pt>
                  <c:pt idx="19">
                    <c:v>Липа</c:v>
                  </c:pt>
                  <c:pt idx="20">
                    <c:v>Каштан</c:v>
                  </c:pt>
                  <c:pt idx="21">
                    <c:v>Клён</c:v>
                  </c:pt>
                  <c:pt idx="22">
                    <c:v>Клён</c:v>
                  </c:pt>
                  <c:pt idx="23">
                    <c:v>Липа</c:v>
                  </c:pt>
                  <c:pt idx="24">
                    <c:v>Липа</c:v>
                  </c:pt>
                  <c:pt idx="25">
                    <c:v>Липа</c:v>
                  </c:pt>
                  <c:pt idx="26">
                    <c:v>Дуб</c:v>
                  </c:pt>
                  <c:pt idx="27">
                    <c:v>Липа</c:v>
                  </c:pt>
                  <c:pt idx="28">
                    <c:v>Каштан</c:v>
                  </c:pt>
                  <c:pt idx="29">
                    <c:v>Каштан</c:v>
                  </c:pt>
                  <c:pt idx="30">
                    <c:v>Каштан</c:v>
                  </c:pt>
                  <c:pt idx="31">
                    <c:v>Каштан</c:v>
                  </c:pt>
                  <c:pt idx="32">
                    <c:v>Каштан</c:v>
                  </c:pt>
                  <c:pt idx="33">
                    <c:v>Каштан</c:v>
                  </c:pt>
                  <c:pt idx="34">
                    <c:v>Каштан</c:v>
                  </c:pt>
                  <c:pt idx="35">
                    <c:v>Каштан</c:v>
                  </c:pt>
                  <c:pt idx="36">
                    <c:v>Липа</c:v>
                  </c:pt>
                  <c:pt idx="37">
                    <c:v>Каштан</c:v>
                  </c:pt>
                  <c:pt idx="38">
                    <c:v>Клён</c:v>
                  </c:pt>
                  <c:pt idx="39">
                    <c:v>Каштан</c:v>
                  </c:pt>
                  <c:pt idx="40">
                    <c:v>Дуб</c:v>
                  </c:pt>
                  <c:pt idx="41">
                    <c:v>Каштан</c:v>
                  </c:pt>
                  <c:pt idx="42">
                    <c:v>Дуб</c:v>
                  </c:pt>
                  <c:pt idx="43">
                    <c:v>Клён</c:v>
                  </c:pt>
                </c:lvl>
                <c:lvl>
                  <c:pt idx="0">
                    <c:v>ул. Московская</c:v>
                  </c:pt>
                  <c:pt idx="1">
                    <c:v>ул. Прудовая</c:v>
                  </c:pt>
                  <c:pt idx="2">
                    <c:v>ул. Очаковская</c:v>
                  </c:pt>
                  <c:pt idx="3">
                    <c:v>Новомещерский пр-зд</c:v>
                  </c:pt>
                  <c:pt idx="5">
                    <c:v>ул. Авиаторов, д.13</c:v>
                  </c:pt>
                  <c:pt idx="6">
                    <c:v>ул. Родниковая, д. 14</c:v>
                  </c:pt>
                  <c:pt idx="7">
                    <c:v>Солнцевский пр-кт, д.5</c:v>
                  </c:pt>
                  <c:pt idx="9">
                    <c:v>Солнцевский пр-кт, д.5 корп.2</c:v>
                  </c:pt>
                  <c:pt idx="11">
                    <c:v>ул. Богданова, д.54</c:v>
                  </c:pt>
                  <c:pt idx="12">
                    <c:v>ул. Богданова, д.58</c:v>
                  </c:pt>
                  <c:pt idx="13">
                    <c:v>ул. Авиаторов, д.4</c:v>
                  </c:pt>
                  <c:pt idx="15">
                    <c:v>ул. Авиаторов, д.20</c:v>
                  </c:pt>
                  <c:pt idx="16">
                    <c:v>ул. Производственная, д.5</c:v>
                  </c:pt>
                  <c:pt idx="18">
                    <c:v>ул. Богданова, д.24</c:v>
                  </c:pt>
                  <c:pt idx="19">
                    <c:v>ул. Богданова, д. 26 корп.2</c:v>
                  </c:pt>
                  <c:pt idx="21">
                    <c:v>Солнцевский пр-кт, д.6 корп.1</c:v>
                  </c:pt>
                  <c:pt idx="22">
                    <c:v>ул. Главмостроя, д.1 корп.1</c:v>
                  </c:pt>
                  <c:pt idx="23">
                    <c:v>Боровский пр-зд, д.24</c:v>
                  </c:pt>
                  <c:pt idx="24">
                    <c:v>Боровский пр-зд, д.20</c:v>
                  </c:pt>
                  <c:pt idx="25">
                    <c:v>Боровский пр-зд, д.7</c:v>
                  </c:pt>
                  <c:pt idx="27">
                    <c:v>Боровский пр-зд, д.12</c:v>
                  </c:pt>
                  <c:pt idx="28">
                    <c:v>ул. 50 лет Октября, д.25</c:v>
                  </c:pt>
                  <c:pt idx="29">
                    <c:v>ул. 50 лет Октября, д.27</c:v>
                  </c:pt>
                  <c:pt idx="30">
                    <c:v>ул. 50 лет Октября, д.27 корп.2</c:v>
                  </c:pt>
                  <c:pt idx="31">
                    <c:v>ул. Богданова, д.12</c:v>
                  </c:pt>
                  <c:pt idx="32">
                    <c:v>ул. Богданова, д.8</c:v>
                  </c:pt>
                  <c:pt idx="33">
                    <c:v>ул. 50 лет Октября, д.11</c:v>
                  </c:pt>
                  <c:pt idx="34">
                    <c:v>Солнцевский пр-кт, д.25 корп.2</c:v>
                  </c:pt>
                  <c:pt idx="35">
                    <c:v>Солнцевский пр-кт, д.34</c:v>
                  </c:pt>
                  <c:pt idx="36">
                    <c:v>ул. Главмосстроя, д.10а</c:v>
                  </c:pt>
                  <c:pt idx="37">
                    <c:v>ул. 50 лет Октября, д.5</c:v>
                  </c:pt>
                  <c:pt idx="38">
                    <c:v>ул. Авиаторов, д.16</c:v>
                  </c:pt>
                  <c:pt idx="41">
                    <c:v>Парк «Дружба»</c:v>
                  </c:pt>
                  <c:pt idx="43">
                    <c:v>Парк «Центральный»</c:v>
                  </c:pt>
                </c:lvl>
              </c:multiLvlStrCache>
            </c:multiLvlStrRef>
          </c:cat>
          <c:val>
            <c:numRef>
              <c:f>Лист3!$D$4:$D$47</c:f>
              <c:numCache>
                <c:formatCode>General</c:formatCode>
                <c:ptCount val="44"/>
                <c:pt idx="0">
                  <c:v>4</c:v>
                </c:pt>
                <c:pt idx="1">
                  <c:v>1</c:v>
                </c:pt>
                <c:pt idx="2">
                  <c:v>1</c:v>
                </c:pt>
                <c:pt idx="3">
                  <c:v>2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2</c:v>
                </c:pt>
                <c:pt idx="9">
                  <c:v>2</c:v>
                </c:pt>
                <c:pt idx="11">
                  <c:v>1</c:v>
                </c:pt>
                <c:pt idx="12">
                  <c:v>1</c:v>
                </c:pt>
                <c:pt idx="13">
                  <c:v>2</c:v>
                </c:pt>
                <c:pt idx="15">
                  <c:v>1</c:v>
                </c:pt>
                <c:pt idx="16">
                  <c:v>2</c:v>
                </c:pt>
                <c:pt idx="17">
                  <c:v>1</c:v>
                </c:pt>
                <c:pt idx="18">
                  <c:v>1</c:v>
                </c:pt>
                <c:pt idx="19">
                  <c:v>1</c:v>
                </c:pt>
                <c:pt idx="20">
                  <c:v>2</c:v>
                </c:pt>
                <c:pt idx="21">
                  <c:v>1</c:v>
                </c:pt>
                <c:pt idx="22">
                  <c:v>1</c:v>
                </c:pt>
                <c:pt idx="23">
                  <c:v>1</c:v>
                </c:pt>
                <c:pt idx="24">
                  <c:v>1</c:v>
                </c:pt>
                <c:pt idx="25">
                  <c:v>2</c:v>
                </c:pt>
                <c:pt idx="27">
                  <c:v>1</c:v>
                </c:pt>
                <c:pt idx="28">
                  <c:v>1</c:v>
                </c:pt>
                <c:pt idx="29">
                  <c:v>1</c:v>
                </c:pt>
                <c:pt idx="30">
                  <c:v>2</c:v>
                </c:pt>
                <c:pt idx="31">
                  <c:v>1</c:v>
                </c:pt>
                <c:pt idx="32">
                  <c:v>1</c:v>
                </c:pt>
                <c:pt idx="33">
                  <c:v>1</c:v>
                </c:pt>
                <c:pt idx="34">
                  <c:v>2</c:v>
                </c:pt>
                <c:pt idx="35">
                  <c:v>1</c:v>
                </c:pt>
                <c:pt idx="36">
                  <c:v>1</c:v>
                </c:pt>
                <c:pt idx="37">
                  <c:v>1</c:v>
                </c:pt>
                <c:pt idx="38">
                  <c:v>3</c:v>
                </c:pt>
                <c:pt idx="41">
                  <c:v>2</c:v>
                </c:pt>
                <c:pt idx="43">
                  <c:v>1</c:v>
                </c:pt>
              </c:numCache>
            </c:numRef>
          </c:val>
        </c:ser>
      </c:pie3DChart>
    </c:plotArea>
    <c:legend>
      <c:legendPos val="r"/>
      <c:layout>
        <c:manualLayout>
          <c:xMode val="edge"/>
          <c:yMode val="edge"/>
          <c:x val="0.67407335192327666"/>
          <c:y val="2.6371512721215289E-2"/>
          <c:w val="0.31914238756112062"/>
          <c:h val="0.95448154858505252"/>
        </c:manualLayout>
      </c:layout>
    </c:legend>
    <c:plotVisOnly val="1"/>
  </c:chart>
  <c:externalData r:id="rId1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depthPercent val="100"/>
      <c:perspective val="30"/>
    </c:view3D>
    <c:floor>
      <c:spPr>
        <a:noFill/>
        <a:ln>
          <a:noFill/>
        </a:ln>
        <a:effectLst/>
        <a:sp3d/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1196821912386538E-2"/>
          <c:y val="0"/>
          <c:w val="0.9488031780876135"/>
          <c:h val="0.80052105703147614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учреждения образованя</c:v>
                </c:pt>
              </c:strCache>
            </c:strRef>
          </c:tx>
          <c:explosion val="1"/>
          <c:dPt>
            <c:idx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87F3-45F7-8EF5-914CF16AEEA2}"/>
              </c:ext>
            </c:extLst>
          </c:dPt>
          <c:dPt>
            <c:idx val="1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87F3-45F7-8EF5-914CF16AEEA2}"/>
              </c:ext>
            </c:extLst>
          </c:dPt>
          <c:dPt>
            <c:idx val="2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87F3-45F7-8EF5-914CF16AEEA2}"/>
              </c:ext>
            </c:extLst>
          </c:dPt>
          <c:dPt>
            <c:idx val="3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87F3-45F7-8EF5-914CF16AEEA2}"/>
              </c:ext>
            </c:extLst>
          </c:dPt>
          <c:dLbls>
            <c:delete val="1"/>
          </c:dLbls>
          <c:cat>
            <c:strRef>
              <c:f>Лист1!$A$2:$A$5</c:f>
              <c:strCache>
                <c:ptCount val="4"/>
                <c:pt idx="0">
                  <c:v>школы</c:v>
                </c:pt>
                <c:pt idx="1">
                  <c:v>сады</c:v>
                </c:pt>
                <c:pt idx="2">
                  <c:v>частная школа</c:v>
                </c:pt>
                <c:pt idx="3">
                  <c:v>колледж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14</c:v>
                </c:pt>
                <c:pt idx="1">
                  <c:v>24</c:v>
                </c:pt>
                <c:pt idx="2">
                  <c:v>1</c:v>
                </c:pt>
                <c:pt idx="3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87F3-45F7-8EF5-914CF16AEEA2}"/>
            </c:ext>
          </c:extLst>
        </c:ser>
        <c:dLbls>
          <c:showPercent val="1"/>
        </c:dLbls>
      </c:pie3DChart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Льготные категории граждан, обратившиеся в управу района Солнцево за материальной помощью в 2017 году</a:t>
            </a:r>
          </a:p>
        </c:rich>
      </c:tx>
      <c:layout>
        <c:manualLayout>
          <c:xMode val="edge"/>
          <c:yMode val="edge"/>
          <c:x val="0.11328298126706811"/>
          <c:y val="3.333333333333334E-2"/>
        </c:manualLayout>
      </c:layout>
      <c:spPr>
        <a:noFill/>
        <a:ln>
          <a:noFill/>
        </a:ln>
        <a:effectLst/>
      </c:spPr>
    </c:title>
    <c:plotArea>
      <c:layout>
        <c:manualLayout>
          <c:layoutTarget val="inner"/>
          <c:xMode val="edge"/>
          <c:yMode val="edge"/>
          <c:x val="0.52945638910019732"/>
          <c:y val="0.33301866433362609"/>
          <c:w val="0.44765947484946594"/>
          <c:h val="0.52866462525517732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Льготные категории граждан, обратившиеся в управу района Солнцево за материальной помощью в 2017 году</c:v>
                </c:pt>
              </c:strCache>
            </c:strRef>
          </c:tx>
          <c:dPt>
            <c:idx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1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2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3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Percent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Лист1!$A$2:$A$5</c:f>
              <c:strCache>
                <c:ptCount val="4"/>
                <c:pt idx="0">
                  <c:v>ветераны Великой Отечественной войны 1941-1945 г.г. и ветераны труда</c:v>
                </c:pt>
                <c:pt idx="1">
                  <c:v>инвалиды, включая семьи с детьми-инвалидами</c:v>
                </c:pt>
                <c:pt idx="2">
                  <c:v>семьи с несовершеннолетними детьми (многодетные семьи, малообеспеченные семьи)</c:v>
                </c:pt>
                <c:pt idx="3">
                  <c:v>семьи, находящихся в трудной жизненной ситуации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37</c:v>
                </c:pt>
                <c:pt idx="1">
                  <c:v>78</c:v>
                </c:pt>
                <c:pt idx="2">
                  <c:v>13</c:v>
                </c:pt>
                <c:pt idx="3">
                  <c:v>18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896-4CE7-A15E-C4D3CBDB4144}"/>
            </c:ext>
          </c:extLst>
        </c:ser>
        <c:dLbls>
          <c:showPercent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5.0491587019737029E-2"/>
          <c:y val="0.21976859142607197"/>
          <c:w val="0.48660626476961993"/>
          <c:h val="0.71912029746281791"/>
        </c:manualLayout>
      </c:layout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  <c:userShapes r:id="rId2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Проведеный ремонт</c:v>
                </c:pt>
              </c:strCache>
            </c:strRef>
          </c:tx>
          <c:dPt>
            <c:idx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99F1-4418-8A4B-BBD6F9A7F33F}"/>
              </c:ext>
            </c:extLst>
          </c:dPt>
          <c:dPt>
            <c:idx val="1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99F1-4418-8A4B-BBD6F9A7F33F}"/>
              </c:ext>
            </c:extLst>
          </c:dPt>
          <c:dPt>
            <c:idx val="2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99F1-4418-8A4B-BBD6F9A7F33F}"/>
              </c:ext>
            </c:extLst>
          </c:dPt>
          <c:dLbls>
            <c:dLbl>
              <c:idx val="0"/>
              <c:layout>
                <c:manualLayout>
                  <c:x val="1.4599426687515243E-2"/>
                  <c:y val="-0.14181527120439821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80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1600" dirty="0"/>
                      <a:t>6 квартир в которых  проживают ветераны Великой Отечественной войны 1941-1945 </a:t>
                    </a:r>
                    <a:r>
                      <a:rPr lang="ru-RU" sz="1600" dirty="0" smtClean="0"/>
                      <a:t>гг.</a:t>
                    </a:r>
                    <a:endParaRPr lang="ru-RU" sz="160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CatName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99F1-4418-8A4B-BBD6F9A7F33F}"/>
                </c:ext>
              </c:extLst>
            </c:dLbl>
            <c:dLbl>
              <c:idx val="1"/>
              <c:layout>
                <c:manualLayout>
                  <c:x val="6.2694394768800657E-3"/>
                  <c:y val="8.8542085412546226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000" b="1" i="0" u="none" strike="noStrike" kern="1200" spc="0" baseline="0">
                        <a:solidFill>
                          <a:schemeClr val="accent2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1800" dirty="0"/>
                      <a:t>2 квартиры в которых проживают инвалиды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CatName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99F1-4418-8A4B-BBD6F9A7F33F}"/>
                </c:ext>
              </c:extLst>
            </c:dLbl>
            <c:dLbl>
              <c:idx val="2"/>
              <c:layout>
                <c:manualLayout>
                  <c:x val="-9.2175573904183072E-2"/>
                  <c:y val="2.8363054240879474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CatName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99F1-4418-8A4B-BBD6F9A7F33F}"/>
                </c:ext>
              </c:extLst>
            </c:dLbl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CatName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Лист1!$A$2:$A$4</c:f>
              <c:strCache>
                <c:ptCount val="3"/>
                <c:pt idx="0">
                  <c:v>6 квартир в которых  проживают ветераны Великой Отечественной войны 1941-1945 годов;</c:v>
                </c:pt>
                <c:pt idx="1">
                  <c:v>2 квартиры в которых проживают инвалиды</c:v>
                </c:pt>
                <c:pt idx="2">
                  <c:v>2 квартиры в которых проживают дети-сироты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6</c:v>
                </c:pt>
                <c:pt idx="1">
                  <c:v>2</c:v>
                </c:pt>
                <c:pt idx="2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99F1-4418-8A4B-BBD6F9A7F33F}"/>
            </c:ext>
          </c:extLst>
        </c:ser>
        <c:dLbls>
          <c:showCatName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sz="2800"/>
            </a:pPr>
            <a:r>
              <a:rPr lang="ru-RU" sz="2800"/>
              <a:t>Обращения, заявления и сообщения граждан в ОПОП</a:t>
            </a:r>
          </a:p>
        </c:rich>
      </c:tx>
      <c:layout>
        <c:manualLayout>
          <c:xMode val="edge"/>
          <c:yMode val="edge"/>
          <c:x val="9.4112974325809506E-2"/>
          <c:y val="3.7403604293774456E-2"/>
        </c:manualLayout>
      </c:layout>
    </c:title>
    <c:plotArea>
      <c:layout>
        <c:manualLayout>
          <c:layoutTarget val="inner"/>
          <c:xMode val="edge"/>
          <c:yMode val="edge"/>
          <c:x val="4.0879153951678383E-2"/>
          <c:y val="0.24826136586334283"/>
          <c:w val="0.46653520068684268"/>
          <c:h val="0.63618436457296657"/>
        </c:manualLayout>
      </c:layout>
      <c:pieChart>
        <c:varyColors val="1"/>
        <c:ser>
          <c:idx val="0"/>
          <c:order val="0"/>
          <c:tx>
            <c:strRef>
              <c:f>Лист1!$C$166:$C$167</c:f>
              <c:strCache>
                <c:ptCount val="1"/>
                <c:pt idx="0">
                  <c:v>Обращения, заявления и сообщения граждан в ОПОП Количество</c:v>
                </c:pt>
              </c:strCache>
            </c:strRef>
          </c:tx>
          <c:dLbls>
            <c:dLbl>
              <c:idx val="0"/>
              <c:layout>
                <c:manualLayout>
                  <c:x val="6.1111111111111123E-2"/>
                  <c:y val="-4.6296296296296441E-3"/>
                </c:manualLayout>
              </c:layout>
              <c:dLblPos val="bestFit"/>
              <c:showVal val="1"/>
            </c:dLbl>
            <c:dLbl>
              <c:idx val="1"/>
              <c:layout>
                <c:manualLayout>
                  <c:x val="4.5158154637784866E-2"/>
                  <c:y val="-4.6297010076537734E-3"/>
                </c:manualLayout>
              </c:layout>
              <c:dLblPos val="bestFit"/>
              <c:showVal val="1"/>
            </c:dLbl>
            <c:dLbl>
              <c:idx val="2"/>
              <c:layout>
                <c:manualLayout>
                  <c:x val="3.0665401014596493E-2"/>
                  <c:y val="6.9607033386560983E-3"/>
                </c:manualLayout>
              </c:layout>
              <c:dLblPos val="bestFit"/>
              <c:showVal val="1"/>
            </c:dLbl>
            <c:dLbl>
              <c:idx val="3"/>
              <c:layout>
                <c:manualLayout>
                  <c:x val="3.8570539354517444E-2"/>
                  <c:y val="4.6297010076538523E-3"/>
                </c:manualLayout>
              </c:layout>
              <c:dLblPos val="bestFit"/>
              <c:showVal val="1"/>
            </c:dLbl>
            <c:dLbl>
              <c:idx val="4"/>
              <c:layout>
                <c:manualLayout>
                  <c:x val="-5.4951708111584868E-2"/>
                  <c:y val="-4.6297010076537734E-3"/>
                </c:manualLayout>
              </c:layout>
              <c:dLblPos val="bestFit"/>
              <c:showVal val="1"/>
            </c:dLbl>
            <c:dLbl>
              <c:idx val="5"/>
              <c:layout>
                <c:manualLayout>
                  <c:x val="-4.5443548805411182E-2"/>
                  <c:y val="2.331002331002331E-3"/>
                </c:manualLayout>
              </c:layout>
              <c:dLblPos val="bestFit"/>
              <c:showVal val="1"/>
            </c:dLbl>
            <c:dLbl>
              <c:idx val="6"/>
              <c:layout>
                <c:manualLayout>
                  <c:x val="-3.5649995331611214E-2"/>
                  <c:y val="-2.3083530642585798E-2"/>
                </c:manualLayout>
              </c:layout>
              <c:dLblPos val="bestFit"/>
              <c:showVal val="1"/>
            </c:dLbl>
            <c:dLbl>
              <c:idx val="7"/>
              <c:layout>
                <c:manualLayout>
                  <c:x val="-3.1982924071249995E-2"/>
                  <c:y val="4.6943083163555601E-3"/>
                </c:manualLayout>
              </c:layout>
              <c:dLblPos val="bestFit"/>
              <c:showVal val="1"/>
            </c:dLbl>
            <c:dLbl>
              <c:idx val="8"/>
              <c:layout>
                <c:manualLayout>
                  <c:x val="-5.5555555555555455E-2"/>
                  <c:y val="0"/>
                </c:manualLayout>
              </c:layout>
              <c:dLblPos val="bestFit"/>
              <c:showVal val="1"/>
            </c:dLbl>
            <c:txPr>
              <a:bodyPr/>
              <a:lstStyle/>
              <a:p>
                <a:pPr>
                  <a:defRPr sz="1800"/>
                </a:pPr>
                <a:endParaRPr lang="ru-RU"/>
              </a:p>
            </c:txPr>
            <c:dLblPos val="outEnd"/>
            <c:showVal val="1"/>
            <c:showLeaderLines val="1"/>
          </c:dLbls>
          <c:cat>
            <c:strRef>
              <c:f>Лист1!$B$168:$B$176</c:f>
              <c:strCache>
                <c:ptCount val="9"/>
                <c:pt idx="0">
                  <c:v>о распитии алкогольной и спиртосодержащей продукции в общественных местах</c:v>
                </c:pt>
                <c:pt idx="1">
                  <c:v>о нахождении лиц БОМЖ в жилом секторе</c:v>
                </c:pt>
                <c:pt idx="2">
                  <c:v>о нарушении правил содержания и выгула домашних животных</c:v>
                </c:pt>
                <c:pt idx="3">
                  <c:v>о нарушении правил парковки</c:v>
                </c:pt>
                <c:pt idx="4">
                  <c:v>о выявленных нарушениях в содержании чердачных и подвальных помещений (антитеррористическая защищенность)</c:v>
                </c:pt>
                <c:pt idx="5">
                  <c:v>о нарушениях правил торговли</c:v>
                </c:pt>
                <c:pt idx="6">
                  <c:v>о нарушении миграционного законодательства</c:v>
                </c:pt>
                <c:pt idx="7">
                  <c:v>о нарушениях правил благоустройства территории</c:v>
                </c:pt>
                <c:pt idx="8">
                  <c:v>о нарушениях требований пожарной безопасности</c:v>
                </c:pt>
              </c:strCache>
            </c:strRef>
          </c:cat>
          <c:val>
            <c:numRef>
              <c:f>Лист1!$C$168:$C$176</c:f>
              <c:numCache>
                <c:formatCode>#,##0</c:formatCode>
                <c:ptCount val="9"/>
                <c:pt idx="0">
                  <c:v>125</c:v>
                </c:pt>
                <c:pt idx="1">
                  <c:v>236</c:v>
                </c:pt>
                <c:pt idx="2">
                  <c:v>119</c:v>
                </c:pt>
                <c:pt idx="3">
                  <c:v>340</c:v>
                </c:pt>
                <c:pt idx="4">
                  <c:v>665</c:v>
                </c:pt>
                <c:pt idx="5">
                  <c:v>26</c:v>
                </c:pt>
                <c:pt idx="6">
                  <c:v>103</c:v>
                </c:pt>
                <c:pt idx="7">
                  <c:v>242</c:v>
                </c:pt>
                <c:pt idx="8">
                  <c:v>126</c:v>
                </c:pt>
              </c:numCache>
            </c:numRef>
          </c:val>
        </c:ser>
        <c:firstSliceAng val="0"/>
      </c:pieChart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55790300680310323"/>
          <c:y val="0.19355467805522397"/>
          <c:w val="0.43324829455845182"/>
          <c:h val="0.75619561399713608"/>
        </c:manualLayout>
      </c:layout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zero"/>
  </c:chart>
  <c:externalData r:id="rId1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sz="2800"/>
            </a:pPr>
            <a:r>
              <a:rPr lang="ru-RU" sz="2800"/>
              <a:t>Выявление недекларируемых фактов сдачи жилых помещений в аренду</a:t>
            </a:r>
          </a:p>
        </c:rich>
      </c:tx>
      <c:layout/>
    </c:title>
    <c:plotArea>
      <c:layout>
        <c:manualLayout>
          <c:layoutTarget val="inner"/>
          <c:xMode val="edge"/>
          <c:yMode val="edge"/>
          <c:x val="6.7880849577725305E-2"/>
          <c:y val="0.25000059838531707"/>
          <c:w val="0.47351031656657161"/>
          <c:h val="0.70098206998235735"/>
        </c:manualLayout>
      </c:layout>
      <c:doughnutChart>
        <c:varyColors val="1"/>
        <c:ser>
          <c:idx val="0"/>
          <c:order val="0"/>
          <c:tx>
            <c:strRef>
              <c:f>Лист1!$C$197:$C$198</c:f>
              <c:strCache>
                <c:ptCount val="1"/>
                <c:pt idx="0">
                  <c:v>Выявление недекларируемых фактов сдачи жилых помещений в аренду количество</c:v>
                </c:pt>
              </c:strCache>
            </c:strRef>
          </c:tx>
          <c:dLbls>
            <c:dLbl>
              <c:idx val="0"/>
              <c:layout>
                <c:manualLayout>
                  <c:x val="0.10925309832959618"/>
                  <c:y val="-0.34494763299096282"/>
                </c:manualLayout>
              </c:layout>
              <c:showVal val="1"/>
            </c:dLbl>
            <c:dLbl>
              <c:idx val="1"/>
              <c:layout>
                <c:manualLayout>
                  <c:x val="-8.8668196276790262E-2"/>
                  <c:y val="-4.6296380582484947E-2"/>
                </c:manualLayout>
              </c:layout>
              <c:showVal val="1"/>
            </c:dLbl>
            <c:dLbl>
              <c:idx val="2"/>
              <c:layout>
                <c:manualLayout>
                  <c:x val="-3.6607741913055658E-2"/>
                  <c:y val="-0.13896904505433982"/>
                </c:manualLayout>
              </c:layout>
              <c:showVal val="1"/>
            </c:dLbl>
            <c:dLbl>
              <c:idx val="3"/>
              <c:layout>
                <c:manualLayout>
                  <c:x val="1.1111053171333717E-2"/>
                  <c:y val="-0.13359023763648081"/>
                </c:manualLayout>
              </c:layout>
              <c:showVal val="1"/>
            </c:dLbl>
            <c:txPr>
              <a:bodyPr/>
              <a:lstStyle/>
              <a:p>
                <a:pPr>
                  <a:defRPr sz="1800" b="1"/>
                </a:pPr>
                <a:endParaRPr lang="ru-RU"/>
              </a:p>
            </c:txPr>
            <c:showVal val="1"/>
          </c:dLbls>
          <c:cat>
            <c:strRef>
              <c:f>Лист1!$B$199:$B$201</c:f>
              <c:strCache>
                <c:ptCount val="3"/>
                <c:pt idx="0">
                  <c:v>всего выявлено фактов</c:v>
                </c:pt>
                <c:pt idx="1">
                  <c:v>проверено фактов ОМВД</c:v>
                </c:pt>
                <c:pt idx="2">
                  <c:v>передано на проверку в ИФНС</c:v>
                </c:pt>
              </c:strCache>
            </c:strRef>
          </c:cat>
          <c:val>
            <c:numRef>
              <c:f>Лист1!$C$199:$C$201</c:f>
              <c:numCache>
                <c:formatCode>0</c:formatCode>
                <c:ptCount val="3"/>
                <c:pt idx="0">
                  <c:v>598</c:v>
                </c:pt>
                <c:pt idx="1">
                  <c:v>203</c:v>
                </c:pt>
                <c:pt idx="2">
                  <c:v>44</c:v>
                </c:pt>
              </c:numCache>
            </c:numRef>
          </c:val>
        </c:ser>
        <c:firstSliceAng val="0"/>
        <c:holeSize val="50"/>
      </c:doughnutChart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59727992954110387"/>
          <c:y val="0.34897047522311403"/>
          <c:w val="0.35596055266368148"/>
          <c:h val="0.51676758443166226"/>
        </c:manualLayout>
      </c:layout>
      <c:txPr>
        <a:bodyPr/>
        <a:lstStyle/>
        <a:p>
          <a:pPr>
            <a:defRPr sz="1800"/>
          </a:pPr>
          <a:endParaRPr lang="ru-RU"/>
        </a:p>
      </c:txPr>
    </c:legend>
    <c:plotVisOnly val="1"/>
    <c:dispBlanksAs val="zero"/>
  </c:chart>
  <c:externalData r:id="rId1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8"/>
  <c:chart>
    <c:title>
      <c:tx>
        <c:rich>
          <a:bodyPr/>
          <a:lstStyle/>
          <a:p>
            <a:pPr>
              <a:defRPr sz="2800"/>
            </a:pPr>
            <a:r>
              <a:rPr lang="ru-RU" sz="2800"/>
              <a:t>Призывные кампании на территории района Солнцево</a:t>
            </a:r>
          </a:p>
        </c:rich>
      </c:tx>
      <c:layout/>
    </c:title>
    <c:plotArea>
      <c:layout>
        <c:manualLayout>
          <c:layoutTarget val="inner"/>
          <c:xMode val="edge"/>
          <c:yMode val="edge"/>
          <c:x val="0.10810829833245061"/>
          <c:y val="0.18136042457152399"/>
          <c:w val="0.63243354524483608"/>
          <c:h val="0.71032832957180014"/>
        </c:manualLayout>
      </c:layout>
      <c:barChart>
        <c:barDir val="col"/>
        <c:grouping val="clustered"/>
        <c:ser>
          <c:idx val="0"/>
          <c:order val="0"/>
          <c:tx>
            <c:strRef>
              <c:f>Лист1!$B$222</c:f>
              <c:strCache>
                <c:ptCount val="1"/>
                <c:pt idx="0">
                  <c:v>весенний призыв</c:v>
                </c:pt>
              </c:strCache>
            </c:strRef>
          </c:tx>
          <c:spPr>
            <a:solidFill>
              <a:srgbClr val="FF09FF"/>
            </a:solidFill>
          </c:spPr>
          <c:cat>
            <c:multiLvlStrRef>
              <c:f>Лист1!$C$220:$D$221</c:f>
            </c:multiLvlStrRef>
          </c:cat>
          <c:val>
            <c:numRef>
              <c:f>Лист1!$C$222:$D$222</c:f>
              <c:numCache>
                <c:formatCode>General</c:formatCode>
                <c:ptCount val="2"/>
                <c:pt idx="0">
                  <c:v>51</c:v>
                </c:pt>
                <c:pt idx="1">
                  <c:v>53</c:v>
                </c:pt>
              </c:numCache>
            </c:numRef>
          </c:val>
        </c:ser>
        <c:ser>
          <c:idx val="1"/>
          <c:order val="1"/>
          <c:tx>
            <c:strRef>
              <c:f>Лист1!$B$223</c:f>
              <c:strCache>
                <c:ptCount val="1"/>
                <c:pt idx="0">
                  <c:v>осенний призыв</c:v>
                </c:pt>
              </c:strCache>
            </c:strRef>
          </c:tx>
          <c:spPr>
            <a:solidFill>
              <a:srgbClr val="DAA600"/>
            </a:solidFill>
          </c:spPr>
          <c:cat>
            <c:multiLvlStrRef>
              <c:f>Лист1!$C$220:$D$221</c:f>
            </c:multiLvlStrRef>
          </c:cat>
          <c:val>
            <c:numRef>
              <c:f>Лист1!$C$223:$D$223</c:f>
              <c:numCache>
                <c:formatCode>General</c:formatCode>
                <c:ptCount val="2"/>
                <c:pt idx="0">
                  <c:v>60</c:v>
                </c:pt>
                <c:pt idx="1">
                  <c:v>61</c:v>
                </c:pt>
              </c:numCache>
            </c:numRef>
          </c:val>
        </c:ser>
        <c:axId val="154411008"/>
        <c:axId val="154412928"/>
      </c:barChart>
      <c:catAx>
        <c:axId val="154411008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 sz="1800"/>
                </a:pPr>
                <a:r>
                  <a:rPr lang="ru-RU" sz="1800"/>
                  <a:t>Призывные кампании 2017 года</a:t>
                </a:r>
              </a:p>
            </c:rich>
          </c:tx>
          <c:layout/>
        </c:title>
        <c:numFmt formatCode="General" sourceLinked="1"/>
        <c:tickLblPos val="nextTo"/>
        <c:crossAx val="154412928"/>
        <c:crosses val="autoZero"/>
        <c:auto val="1"/>
        <c:lblAlgn val="ctr"/>
        <c:lblOffset val="100"/>
      </c:catAx>
      <c:valAx>
        <c:axId val="154412928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 sz="1800"/>
                </a:pPr>
                <a:r>
                  <a:rPr lang="ru-RU" sz="1800"/>
                  <a:t>Количество призванных, чел.</a:t>
                </a:r>
              </a:p>
            </c:rich>
          </c:tx>
          <c:layout>
            <c:manualLayout>
              <c:xMode val="edge"/>
              <c:yMode val="edge"/>
              <c:x val="2.6416906820365103E-2"/>
              <c:y val="0.19929814944018118"/>
            </c:manualLayout>
          </c:layout>
        </c:title>
        <c:numFmt formatCode="General" sourceLinked="1"/>
        <c:tickLblPos val="nextTo"/>
        <c:crossAx val="15441100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6576711318819479"/>
          <c:y val="0.76574401485754551"/>
          <c:w val="0.21801840163710945"/>
          <c:h val="0.23425596710123178"/>
        </c:manualLayout>
      </c:layout>
      <c:txPr>
        <a:bodyPr/>
        <a:lstStyle/>
        <a:p>
          <a:pPr>
            <a:defRPr sz="1800"/>
          </a:pPr>
          <a:endParaRPr lang="ru-RU"/>
        </a:p>
      </c:txPr>
    </c:legend>
    <c:plotVisOnly val="1"/>
    <c:dispBlanksAs val="gap"/>
  </c:chart>
  <c:externalData r:id="rId1"/>
  <c:userShapes r:id="rId2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sz="2400" dirty="0"/>
              <a:t>Составление общих и запасных списков кандидатов в присяжные заседатели на 2017-2020 годы</a:t>
            </a:r>
          </a:p>
        </c:rich>
      </c:tx>
      <c:layout>
        <c:manualLayout>
          <c:xMode val="edge"/>
          <c:yMode val="edge"/>
          <c:x val="0.10865625839227556"/>
          <c:y val="0"/>
        </c:manualLayout>
      </c:layout>
    </c:title>
    <c:plotArea>
      <c:layout>
        <c:manualLayout>
          <c:layoutTarget val="inner"/>
          <c:xMode val="edge"/>
          <c:yMode val="edge"/>
          <c:x val="9.9075361131626891E-2"/>
          <c:y val="0.17253535958764324"/>
          <c:w val="0.66314441717435557"/>
          <c:h val="0.76056403410062901"/>
        </c:manualLayout>
      </c:layout>
      <c:barChart>
        <c:barDir val="col"/>
        <c:grouping val="clustered"/>
        <c:ser>
          <c:idx val="0"/>
          <c:order val="0"/>
          <c:tx>
            <c:strRef>
              <c:f>Лист1!$C$241</c:f>
              <c:strCache>
                <c:ptCount val="1"/>
                <c:pt idx="0">
                  <c:v>Основной список, чел.</c:v>
                </c:pt>
              </c:strCache>
            </c:strRef>
          </c:tx>
          <c:spPr>
            <a:solidFill>
              <a:srgbClr val="0000FF"/>
            </a:solidFill>
          </c:spPr>
          <c:dLbls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Val val="1"/>
          </c:dLbls>
          <c:cat>
            <c:strRef>
              <c:f>Лист1!$B$242:$B$244</c:f>
              <c:strCache>
                <c:ptCount val="3"/>
                <c:pt idx="0">
                  <c:v> Московский городской суд</c:v>
                </c:pt>
                <c:pt idx="1">
                  <c:v> Московский окружной военный суд</c:v>
                </c:pt>
                <c:pt idx="2">
                  <c:v> Третий окружной военный суд</c:v>
                </c:pt>
              </c:strCache>
            </c:strRef>
          </c:cat>
          <c:val>
            <c:numRef>
              <c:f>Лист1!$C$242:$C$244</c:f>
              <c:numCache>
                <c:formatCode>General</c:formatCode>
                <c:ptCount val="3"/>
                <c:pt idx="0">
                  <c:v>43</c:v>
                </c:pt>
                <c:pt idx="1">
                  <c:v>1</c:v>
                </c:pt>
                <c:pt idx="2">
                  <c:v>19</c:v>
                </c:pt>
              </c:numCache>
            </c:numRef>
          </c:val>
        </c:ser>
        <c:ser>
          <c:idx val="1"/>
          <c:order val="1"/>
          <c:tx>
            <c:strRef>
              <c:f>Лист1!$D$241</c:f>
              <c:strCache>
                <c:ptCount val="1"/>
                <c:pt idx="0">
                  <c:v>Запасной список, чел.</c:v>
                </c:pt>
              </c:strCache>
            </c:strRef>
          </c:tx>
          <c:spPr>
            <a:solidFill>
              <a:srgbClr val="C00000"/>
            </a:solidFill>
          </c:spPr>
          <c:dLbls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Val val="1"/>
          </c:dLbls>
          <c:cat>
            <c:strRef>
              <c:f>Лист1!$B$242:$B$244</c:f>
              <c:strCache>
                <c:ptCount val="3"/>
                <c:pt idx="0">
                  <c:v> Московский городской суд</c:v>
                </c:pt>
                <c:pt idx="1">
                  <c:v> Московский окружной военный суд</c:v>
                </c:pt>
                <c:pt idx="2">
                  <c:v> Третий окружной военный суд</c:v>
                </c:pt>
              </c:strCache>
            </c:strRef>
          </c:cat>
          <c:val>
            <c:numRef>
              <c:f>Лист1!$D$242:$D$244</c:f>
              <c:numCache>
                <c:formatCode>General</c:formatCode>
                <c:ptCount val="3"/>
                <c:pt idx="0">
                  <c:v>14</c:v>
                </c:pt>
                <c:pt idx="1">
                  <c:v>0</c:v>
                </c:pt>
                <c:pt idx="2">
                  <c:v>5</c:v>
                </c:pt>
              </c:numCache>
            </c:numRef>
          </c:val>
        </c:ser>
        <c:axId val="154472832"/>
        <c:axId val="154474368"/>
      </c:barChart>
      <c:catAx>
        <c:axId val="154472832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900" b="1"/>
            </a:pPr>
            <a:endParaRPr lang="ru-RU"/>
          </a:p>
        </c:txPr>
        <c:crossAx val="154474368"/>
        <c:crosses val="autoZero"/>
        <c:auto val="1"/>
        <c:lblAlgn val="ctr"/>
        <c:lblOffset val="100"/>
      </c:catAx>
      <c:valAx>
        <c:axId val="154474368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 sz="1800"/>
                </a:pPr>
                <a:r>
                  <a:rPr lang="ru-RU" sz="1800"/>
                  <a:t>Количество,</a:t>
                </a:r>
                <a:r>
                  <a:rPr lang="ru-RU" sz="1800" baseline="0"/>
                  <a:t> чел.</a:t>
                </a:r>
                <a:endParaRPr lang="ru-RU" sz="1800"/>
              </a:p>
            </c:rich>
          </c:tx>
          <c:layout>
            <c:manualLayout>
              <c:xMode val="edge"/>
              <c:yMode val="edge"/>
              <c:x val="1.8359802012063501E-2"/>
              <c:y val="0.22951182637258064"/>
            </c:manualLayout>
          </c:layout>
        </c:title>
        <c:numFmt formatCode="General" sourceLinked="1"/>
        <c:tickLblPos val="nextTo"/>
        <c:crossAx val="15447283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8467686016248162"/>
          <c:y val="0.51083154750845661"/>
          <c:w val="0.19682971744816438"/>
          <c:h val="0.38753534533441664"/>
        </c:manualLayout>
      </c:layout>
      <c:txPr>
        <a:bodyPr/>
        <a:lstStyle/>
        <a:p>
          <a:pPr>
            <a:defRPr sz="1800"/>
          </a:pPr>
          <a:endParaRPr lang="ru-RU"/>
        </a:p>
      </c:txPr>
    </c:legend>
    <c:plotVisOnly val="1"/>
    <c:dispBlanksAs val="gap"/>
  </c:chart>
  <c:externalData r:id="rId1"/>
  <c:userShapes r:id="rId2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Динамика документооборота управы района Солнцево (2016-2017 годы)</a:t>
            </a:r>
          </a:p>
        </c:rich>
      </c:tx>
      <c:layout/>
    </c:title>
    <c:plotArea>
      <c:layout>
        <c:manualLayout>
          <c:layoutTarget val="inner"/>
          <c:xMode val="edge"/>
          <c:yMode val="edge"/>
          <c:x val="6.4676695473675896E-2"/>
          <c:y val="0.19223677239484568"/>
          <c:w val="0.74502578055253665"/>
          <c:h val="0.71349417446548646"/>
        </c:manualLayout>
      </c:layout>
      <c:barChart>
        <c:barDir val="col"/>
        <c:grouping val="clustered"/>
        <c:ser>
          <c:idx val="0"/>
          <c:order val="0"/>
          <c:tx>
            <c:strRef>
              <c:f>Лист1!$C$296</c:f>
              <c:strCache>
                <c:ptCount val="1"/>
                <c:pt idx="0">
                  <c:v>2017 год</c:v>
                </c:pt>
              </c:strCache>
            </c:strRef>
          </c:tx>
          <c:spPr>
            <a:solidFill>
              <a:srgbClr val="0000FF"/>
            </a:solidFill>
          </c:spPr>
          <c:dLbls>
            <c:txPr>
              <a:bodyPr/>
              <a:lstStyle/>
              <a:p>
                <a:pPr>
                  <a:defRPr sz="14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dLblPos val="ctr"/>
            <c:showVal val="1"/>
          </c:dLbls>
          <c:cat>
            <c:strRef>
              <c:f>Лист1!$B$297:$B$300</c:f>
              <c:strCache>
                <c:ptCount val="4"/>
                <c:pt idx="0">
                  <c:v>письменные обращения граждан</c:v>
                </c:pt>
                <c:pt idx="1">
                  <c:v>документы служебного характера</c:v>
                </c:pt>
                <c:pt idx="2">
                  <c:v>инициативная корреспонденция</c:v>
                </c:pt>
                <c:pt idx="3">
                  <c:v>распорядительные документы управы</c:v>
                </c:pt>
              </c:strCache>
            </c:strRef>
          </c:cat>
          <c:val>
            <c:numRef>
              <c:f>Лист1!$C$297:$C$300</c:f>
              <c:numCache>
                <c:formatCode>#,##0</c:formatCode>
                <c:ptCount val="4"/>
                <c:pt idx="0">
                  <c:v>2584</c:v>
                </c:pt>
                <c:pt idx="1">
                  <c:v>6408</c:v>
                </c:pt>
                <c:pt idx="2">
                  <c:v>1901</c:v>
                </c:pt>
                <c:pt idx="3">
                  <c:v>216</c:v>
                </c:pt>
              </c:numCache>
            </c:numRef>
          </c:val>
        </c:ser>
        <c:ser>
          <c:idx val="1"/>
          <c:order val="1"/>
          <c:tx>
            <c:strRef>
              <c:f>Лист1!$D$296</c:f>
              <c:strCache>
                <c:ptCount val="1"/>
                <c:pt idx="0">
                  <c:v>2016 год</c:v>
                </c:pt>
              </c:strCache>
            </c:strRef>
          </c:tx>
          <c:spPr>
            <a:solidFill>
              <a:srgbClr val="FF0000"/>
            </a:solidFill>
          </c:spPr>
          <c:dLbls>
            <c:txPr>
              <a:bodyPr/>
              <a:lstStyle/>
              <a:p>
                <a:pPr>
                  <a:defRPr sz="14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dLblPos val="inEnd"/>
            <c:showVal val="1"/>
          </c:dLbls>
          <c:cat>
            <c:strRef>
              <c:f>Лист1!$B$297:$B$300</c:f>
              <c:strCache>
                <c:ptCount val="4"/>
                <c:pt idx="0">
                  <c:v>письменные обращения граждан</c:v>
                </c:pt>
                <c:pt idx="1">
                  <c:v>документы служебного характера</c:v>
                </c:pt>
                <c:pt idx="2">
                  <c:v>инициативная корреспонденция</c:v>
                </c:pt>
                <c:pt idx="3">
                  <c:v>распорядительные документы управы</c:v>
                </c:pt>
              </c:strCache>
            </c:strRef>
          </c:cat>
          <c:val>
            <c:numRef>
              <c:f>Лист1!$D$297:$D$300</c:f>
              <c:numCache>
                <c:formatCode>#,##0</c:formatCode>
                <c:ptCount val="4"/>
                <c:pt idx="0">
                  <c:v>2879</c:v>
                </c:pt>
                <c:pt idx="1">
                  <c:v>5426</c:v>
                </c:pt>
                <c:pt idx="2">
                  <c:v>2001</c:v>
                </c:pt>
                <c:pt idx="3">
                  <c:v>341</c:v>
                </c:pt>
              </c:numCache>
            </c:numRef>
          </c:val>
        </c:ser>
        <c:axId val="154513408"/>
        <c:axId val="154514944"/>
      </c:barChart>
      <c:catAx>
        <c:axId val="154513408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154514944"/>
        <c:crosses val="autoZero"/>
        <c:auto val="1"/>
        <c:lblAlgn val="ctr"/>
        <c:lblOffset val="100"/>
      </c:catAx>
      <c:valAx>
        <c:axId val="154514944"/>
        <c:scaling>
          <c:orientation val="minMax"/>
        </c:scaling>
        <c:axPos val="l"/>
        <c:majorGridlines/>
        <c:numFmt formatCode="#,##0" sourceLinked="1"/>
        <c:tickLblPos val="nextTo"/>
        <c:txPr>
          <a:bodyPr/>
          <a:lstStyle/>
          <a:p>
            <a:pPr>
              <a:defRPr sz="1600"/>
            </a:pPr>
            <a:endParaRPr lang="ru-RU"/>
          </a:p>
        </c:txPr>
        <c:crossAx val="15451340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6194134544725753"/>
          <c:y val="0.87061076728819775"/>
          <c:w val="0.12810960834208882"/>
          <c:h val="0.10536053871640592"/>
        </c:manualLayout>
      </c:layout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Устройство пешеходных дорожек и установка садового камня</a:t>
            </a:r>
          </a:p>
          <a:p>
            <a:pPr>
              <a:defRPr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на сумму 2 614,3 тыс.рублей</a:t>
            </a:r>
          </a:p>
        </c:rich>
      </c:tx>
      <c:layout>
        <c:manualLayout>
          <c:xMode val="edge"/>
          <c:yMode val="edge"/>
          <c:x val="0.16841306359325303"/>
          <c:y val="0"/>
        </c:manualLayout>
      </c:layout>
    </c:title>
    <c:plotArea>
      <c:layout>
        <c:manualLayout>
          <c:layoutTarget val="inner"/>
          <c:xMode val="edge"/>
          <c:yMode val="edge"/>
          <c:x val="4.184235916153186E-2"/>
          <c:y val="0.29838739051808133"/>
          <c:w val="0.48461626594701368"/>
          <c:h val="0.65533335963289263"/>
        </c:manualLayout>
      </c:layout>
      <c:pieChart>
        <c:varyColors val="1"/>
        <c:ser>
          <c:idx val="0"/>
          <c:order val="0"/>
          <c:tx>
            <c:strRef>
              <c:f>Лист1!$C$26:$C$27</c:f>
              <c:strCache>
                <c:ptCount val="1"/>
                <c:pt idx="0">
                  <c:v>Устройство пешеходных дорожек и установка садового камня на сумму 2 614,3 тыс.рублей Стоимость, тыс.рублей</c:v>
                </c:pt>
              </c:strCache>
            </c:strRef>
          </c:tx>
          <c:dLbls>
            <c:dLbl>
              <c:idx val="1"/>
              <c:layout>
                <c:manualLayout>
                  <c:x val="-0.16582516990110238"/>
                  <c:y val="1.0100939403271499E-2"/>
                </c:manualLayout>
              </c:layout>
              <c:dLblPos val="outEnd"/>
              <c:showVal val="1"/>
            </c:dLbl>
            <c:dLbl>
              <c:idx val="2"/>
              <c:layout>
                <c:manualLayout>
                  <c:x val="-4.6311533936344088E-2"/>
                  <c:y val="-2.8282630329160192E-2"/>
                </c:manualLayout>
              </c:layout>
              <c:dLblPos val="outEnd"/>
              <c:showVal val="1"/>
            </c:dLbl>
            <c:dLbl>
              <c:idx val="3"/>
              <c:layout>
                <c:manualLayout>
                  <c:x val="-4.9299374835462893E-2"/>
                  <c:y val="-3.0302818209814546E-2"/>
                </c:manualLayout>
              </c:layout>
              <c:dLblPos val="outEnd"/>
              <c:showVal val="1"/>
            </c:dLbl>
            <c:dLbl>
              <c:idx val="4"/>
              <c:layout>
                <c:manualLayout>
                  <c:x val="1.6433124945154323E-2"/>
                  <c:y val="-3.6363381851777385E-2"/>
                </c:manualLayout>
              </c:layout>
              <c:dLblPos val="outEnd"/>
              <c:showVal val="1"/>
            </c:dLbl>
            <c:dLbl>
              <c:idx val="6"/>
              <c:layout>
                <c:manualLayout>
                  <c:x val="0"/>
                  <c:y val="-4.0403757613086807E-3"/>
                </c:manualLayout>
              </c:layout>
              <c:dLblPos val="outEnd"/>
              <c:showVal val="1"/>
            </c:dLbl>
            <c:dLbl>
              <c:idx val="7"/>
              <c:layout>
                <c:manualLayout>
                  <c:x val="3.2866249890308598E-2"/>
                  <c:y val="4.2423945493740282E-2"/>
                </c:manualLayout>
              </c:layout>
              <c:dLblPos val="outEnd"/>
              <c:showVal val="1"/>
            </c:dLbl>
            <c:txPr>
              <a:bodyPr/>
              <a:lstStyle/>
              <a:p>
                <a:pPr>
                  <a:defRPr sz="28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outEnd"/>
            <c:showVal val="1"/>
            <c:showLeaderLines val="1"/>
          </c:dLbls>
          <c:cat>
            <c:strRef>
              <c:f>Лист1!$B$28:$B$35</c:f>
              <c:strCache>
                <c:ptCount val="8"/>
                <c:pt idx="0">
                  <c:v>Боровский пр-д, д. 1</c:v>
                </c:pt>
                <c:pt idx="1">
                  <c:v>ул. Авиаторов, д. 9, к. 2</c:v>
                </c:pt>
                <c:pt idx="2">
                  <c:v>ул. Щорса, д. 2</c:v>
                </c:pt>
                <c:pt idx="3">
                  <c:v>ул. Производственная, д. 2</c:v>
                </c:pt>
                <c:pt idx="4">
                  <c:v>ул. Производственная, д. 1</c:v>
                </c:pt>
                <c:pt idx="5">
                  <c:v>Боровский пр-д, д. 11</c:v>
                </c:pt>
                <c:pt idx="6">
                  <c:v>ул. Наро-Фоминская, д. 15</c:v>
                </c:pt>
                <c:pt idx="7">
                  <c:v>Боровское шоссе (к ЗАГСу)</c:v>
                </c:pt>
              </c:strCache>
            </c:strRef>
          </c:cat>
          <c:val>
            <c:numRef>
              <c:f>Лист1!$C$28:$C$35</c:f>
              <c:numCache>
                <c:formatCode>#,##0.00</c:formatCode>
                <c:ptCount val="8"/>
                <c:pt idx="0">
                  <c:v>161.30000000000001</c:v>
                </c:pt>
                <c:pt idx="1">
                  <c:v>833.4</c:v>
                </c:pt>
                <c:pt idx="2">
                  <c:v>70</c:v>
                </c:pt>
                <c:pt idx="3">
                  <c:v>430.1</c:v>
                </c:pt>
                <c:pt idx="4">
                  <c:v>238.1</c:v>
                </c:pt>
                <c:pt idx="5">
                  <c:v>174.8</c:v>
                </c:pt>
                <c:pt idx="6">
                  <c:v>70</c:v>
                </c:pt>
                <c:pt idx="7">
                  <c:v>636.6</c:v>
                </c:pt>
              </c:numCache>
            </c:numRef>
          </c:val>
        </c:ser>
        <c:firstSliceAng val="0"/>
      </c:pieChart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54534389695854379"/>
          <c:y val="0.28415676403442092"/>
          <c:w val="0.44380130058126427"/>
          <c:h val="0.71584323596558175"/>
        </c:manualLayout>
      </c:layout>
      <c:txPr>
        <a:bodyPr/>
        <a:lstStyle/>
        <a:p>
          <a:pPr>
            <a:defRPr sz="18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zero"/>
  </c:chart>
  <c:externalData r:id="rId1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sz="2800"/>
            </a:pPr>
            <a:r>
              <a:rPr lang="ru-RU" sz="2800" dirty="0"/>
              <a:t>Тематика письменных обращений граждан</a:t>
            </a:r>
          </a:p>
        </c:rich>
      </c:tx>
      <c:layout>
        <c:manualLayout>
          <c:xMode val="edge"/>
          <c:yMode val="edge"/>
          <c:x val="3.1784776902887148E-2"/>
          <c:y val="1.7074181516784112E-3"/>
        </c:manualLayout>
      </c:layout>
    </c:title>
    <c:view3D>
      <c:rotX val="40"/>
      <c:perspective val="10"/>
    </c:view3D>
    <c:plotArea>
      <c:layout>
        <c:manualLayout>
          <c:layoutTarget val="inner"/>
          <c:xMode val="edge"/>
          <c:yMode val="edge"/>
          <c:x val="2.2222222222222251E-2"/>
          <c:y val="0.23822714681440488"/>
          <c:w val="0.49044553805774282"/>
          <c:h val="0.50784856879039708"/>
        </c:manualLayout>
      </c:layout>
      <c:pie3DChart>
        <c:varyColors val="1"/>
        <c:ser>
          <c:idx val="0"/>
          <c:order val="0"/>
          <c:tx>
            <c:strRef>
              <c:f>Лист1!$C$324</c:f>
              <c:strCache>
                <c:ptCount val="1"/>
                <c:pt idx="0">
                  <c:v>Количество документов</c:v>
                </c:pt>
              </c:strCache>
            </c:strRef>
          </c:tx>
          <c:explosion val="24"/>
          <c:dLbls>
            <c:dLbl>
              <c:idx val="7"/>
              <c:layout>
                <c:manualLayout>
                  <c:x val="0"/>
                  <c:y val="-3.3240997229916976E-2"/>
                </c:manualLayout>
              </c:layout>
              <c:dLblPos val="outEnd"/>
              <c:showVal val="1"/>
            </c:dLbl>
            <c:txPr>
              <a:bodyPr/>
              <a:lstStyle/>
              <a:p>
                <a:pPr>
                  <a:defRPr sz="1800" b="1"/>
                </a:pPr>
                <a:endParaRPr lang="ru-RU"/>
              </a:p>
            </c:txPr>
            <c:dLblPos val="outEnd"/>
            <c:showVal val="1"/>
            <c:showLeaderLines val="1"/>
          </c:dLbls>
          <c:cat>
            <c:strRef>
              <c:f>Лист1!$B$325:$B$340</c:f>
              <c:strCache>
                <c:ptCount val="16"/>
                <c:pt idx="0">
                  <c:v>Жилищно-коммунальное хозяйство</c:v>
                </c:pt>
                <c:pt idx="1">
                  <c:v>Благоустройство территорий</c:v>
                </c:pt>
                <c:pt idx="2">
                  <c:v>Капитальный ремонт многоквартирных домов</c:v>
                </c:pt>
                <c:pt idx="3">
                  <c:v>Топливно-энергетическое хозяйство</c:v>
                </c:pt>
                <c:pt idx="4">
                  <c:v>Жилищная политика</c:v>
                </c:pt>
                <c:pt idx="5">
                  <c:v>Социальное обеспечение </c:v>
                </c:pt>
                <c:pt idx="6">
                  <c:v>Здравоохранение, образование, культура </c:v>
                </c:pt>
                <c:pt idx="7">
                  <c:v>Транспорт </c:v>
                </c:pt>
                <c:pt idx="8">
                  <c:v>Гаражное хозяйство, парковки, транспортно-пересадочные узлы </c:v>
                </c:pt>
                <c:pt idx="9">
                  <c:v>Градостроительство и архитектура </c:v>
                </c:pt>
                <c:pt idx="10">
                  <c:v>Имущественно-земельные отношения </c:v>
                </c:pt>
                <c:pt idx="11">
                  <c:v>Природопользование и охрана окружающей среды, содержание животных, ветеринария, природные ресурсы  </c:v>
                </c:pt>
                <c:pt idx="12">
                  <c:v>Торговля и услуги </c:v>
                </c:pt>
                <c:pt idx="13">
                  <c:v>Безопасность и охрана правопорядка </c:v>
                </c:pt>
                <c:pt idx="14">
                  <c:v>Деятельность органов исполнительной власти города Москвы </c:v>
                </c:pt>
                <c:pt idx="15">
                  <c:v>Другие вопросы (семейная и молодёжная политика, труд и занятость, правосудие, оборона, архивное дело и т.д.)</c:v>
                </c:pt>
              </c:strCache>
            </c:strRef>
          </c:cat>
          <c:val>
            <c:numRef>
              <c:f>Лист1!$C$325:$C$340</c:f>
              <c:numCache>
                <c:formatCode>General</c:formatCode>
                <c:ptCount val="16"/>
                <c:pt idx="0">
                  <c:v>566</c:v>
                </c:pt>
                <c:pt idx="1">
                  <c:v>884</c:v>
                </c:pt>
                <c:pt idx="2">
                  <c:v>32</c:v>
                </c:pt>
                <c:pt idx="3">
                  <c:v>93</c:v>
                </c:pt>
                <c:pt idx="4">
                  <c:v>45</c:v>
                </c:pt>
                <c:pt idx="5">
                  <c:v>176</c:v>
                </c:pt>
                <c:pt idx="6">
                  <c:v>18</c:v>
                </c:pt>
                <c:pt idx="7">
                  <c:v>136</c:v>
                </c:pt>
                <c:pt idx="8">
                  <c:v>29</c:v>
                </c:pt>
                <c:pt idx="9">
                  <c:v>262</c:v>
                </c:pt>
                <c:pt idx="10">
                  <c:v>29</c:v>
                </c:pt>
                <c:pt idx="11">
                  <c:v>92</c:v>
                </c:pt>
                <c:pt idx="12">
                  <c:v>50</c:v>
                </c:pt>
                <c:pt idx="13">
                  <c:v>58</c:v>
                </c:pt>
                <c:pt idx="14">
                  <c:v>35</c:v>
                </c:pt>
                <c:pt idx="15">
                  <c:v>81</c:v>
                </c:pt>
              </c:numCache>
            </c:numRef>
          </c:val>
        </c:ser>
      </c:pie3DChart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51163035870516149"/>
          <c:y val="7.1560480147737915E-2"/>
          <c:w val="0.48594425156117776"/>
          <c:h val="0.92659279778393244"/>
        </c:manualLayout>
      </c:layout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zero"/>
  </c:chart>
  <c:externalData r:id="rId1"/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sz="2800"/>
            </a:pPr>
            <a:r>
              <a:rPr lang="ru-RU" sz="2800" dirty="0"/>
              <a:t>Тематика обращений граждан на личном приёме</a:t>
            </a:r>
          </a:p>
        </c:rich>
      </c:tx>
      <c:layout>
        <c:manualLayout>
          <c:xMode val="edge"/>
          <c:yMode val="edge"/>
          <c:x val="5.9176552331455877E-2"/>
          <c:y val="1.19849348425334E-2"/>
        </c:manualLayout>
      </c:layout>
    </c:title>
    <c:view3D>
      <c:rotX val="40"/>
      <c:perspective val="10"/>
    </c:view3D>
    <c:plotArea>
      <c:layout>
        <c:manualLayout>
          <c:layoutTarget val="inner"/>
          <c:xMode val="edge"/>
          <c:yMode val="edge"/>
          <c:x val="2.0779220779220862E-2"/>
          <c:y val="0.21157725871939503"/>
          <c:w val="0.56580114895908162"/>
          <c:h val="0.65465048501238365"/>
        </c:manualLayout>
      </c:layout>
      <c:pie3DChart>
        <c:varyColors val="1"/>
        <c:ser>
          <c:idx val="0"/>
          <c:order val="0"/>
          <c:tx>
            <c:strRef>
              <c:f>Лист1!$C$358</c:f>
              <c:strCache>
                <c:ptCount val="1"/>
                <c:pt idx="0">
                  <c:v>Количество</c:v>
                </c:pt>
              </c:strCache>
            </c:strRef>
          </c:tx>
          <c:explosion val="27"/>
          <c:dLbls>
            <c:txPr>
              <a:bodyPr/>
              <a:lstStyle/>
              <a:p>
                <a:pPr>
                  <a:defRPr sz="1800" b="1"/>
                </a:pPr>
                <a:endParaRPr lang="ru-RU"/>
              </a:p>
            </c:txPr>
            <c:dLblPos val="outEnd"/>
            <c:showVal val="1"/>
          </c:dLbls>
          <c:cat>
            <c:strRef>
              <c:f>Лист1!$B$359:$B$375</c:f>
              <c:strCache>
                <c:ptCount val="17"/>
                <c:pt idx="0">
                  <c:v>Содержание и эксплуатация жилого фонда</c:v>
                </c:pt>
                <c:pt idx="1">
                  <c:v>Жилищные вопросы</c:v>
                </c:pt>
                <c:pt idx="2">
                  <c:v>Благоустройство территории</c:v>
                </c:pt>
                <c:pt idx="3">
                  <c:v>Архитектура и строительство</c:v>
                </c:pt>
                <c:pt idx="4">
                  <c:v>Социальное обеспечение</c:v>
                </c:pt>
                <c:pt idx="5">
                  <c:v>Землепользование/Садовые участки</c:v>
                </c:pt>
                <c:pt idx="6">
                  <c:v>Гаражи и автостоянки</c:v>
                </c:pt>
                <c:pt idx="7">
                  <c:v>Торговля и общественное питание</c:v>
                </c:pt>
                <c:pt idx="8">
                  <c:v>Нежилые помещения</c:v>
                </c:pt>
                <c:pt idx="9">
                  <c:v>Транспорт</c:v>
                </c:pt>
                <c:pt idx="10">
                  <c:v>Культура</c:v>
                </c:pt>
                <c:pt idx="11">
                  <c:v>Спорт</c:v>
                </c:pt>
                <c:pt idx="12">
                  <c:v>Бытовое обслуживание населения</c:v>
                </c:pt>
                <c:pt idx="13">
                  <c:v>Законность и правопорядок</c:v>
                </c:pt>
                <c:pt idx="14">
                  <c:v>Организационная работа</c:v>
                </c:pt>
                <c:pt idx="15">
                  <c:v>Кадровые вопросы</c:v>
                </c:pt>
                <c:pt idx="16">
                  <c:v>Прочее</c:v>
                </c:pt>
              </c:strCache>
            </c:strRef>
          </c:cat>
          <c:val>
            <c:numRef>
              <c:f>Лист1!$C$359:$C$375</c:f>
              <c:numCache>
                <c:formatCode>General</c:formatCode>
                <c:ptCount val="17"/>
                <c:pt idx="0">
                  <c:v>33</c:v>
                </c:pt>
                <c:pt idx="1">
                  <c:v>9</c:v>
                </c:pt>
                <c:pt idx="2">
                  <c:v>26</c:v>
                </c:pt>
                <c:pt idx="3">
                  <c:v>7</c:v>
                </c:pt>
                <c:pt idx="4">
                  <c:v>14</c:v>
                </c:pt>
                <c:pt idx="5">
                  <c:v>2</c:v>
                </c:pt>
                <c:pt idx="6">
                  <c:v>5</c:v>
                </c:pt>
                <c:pt idx="7">
                  <c:v>2</c:v>
                </c:pt>
                <c:pt idx="8">
                  <c:v>2</c:v>
                </c:pt>
                <c:pt idx="9">
                  <c:v>1</c:v>
                </c:pt>
                <c:pt idx="10">
                  <c:v>2</c:v>
                </c:pt>
                <c:pt idx="11">
                  <c:v>1</c:v>
                </c:pt>
                <c:pt idx="12">
                  <c:v>1</c:v>
                </c:pt>
                <c:pt idx="13">
                  <c:v>2</c:v>
                </c:pt>
                <c:pt idx="14">
                  <c:v>4</c:v>
                </c:pt>
                <c:pt idx="15">
                  <c:v>2</c:v>
                </c:pt>
                <c:pt idx="16">
                  <c:v>4</c:v>
                </c:pt>
              </c:numCache>
            </c:numRef>
          </c:val>
        </c:ser>
      </c:pie3DChart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61002258445686819"/>
          <c:y val="8.9788080557636207E-2"/>
          <c:w val="0.37958777871073152"/>
          <c:h val="0.91021191944236357"/>
        </c:manualLayout>
      </c:layout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zero"/>
  </c:chart>
  <c:externalData r:id="rId1"/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sz="2800" dirty="0"/>
              <a:t>Тематика обращений граждан на портал </a:t>
            </a:r>
            <a:r>
              <a:rPr lang="ru-RU" sz="2800" dirty="0" smtClean="0"/>
              <a:t>«Москва. Наш город» </a:t>
            </a:r>
            <a:endParaRPr lang="ru-RU" sz="2800" dirty="0"/>
          </a:p>
        </c:rich>
      </c:tx>
      <c:layout/>
    </c:title>
    <c:view3D>
      <c:rotX val="40"/>
      <c:rotY val="60"/>
      <c:perspective val="10"/>
    </c:view3D>
    <c:plotArea>
      <c:layout>
        <c:manualLayout>
          <c:layoutTarget val="inner"/>
          <c:xMode val="edge"/>
          <c:yMode val="edge"/>
          <c:x val="7.0175538787718705E-2"/>
          <c:y val="0.22626307264652906"/>
          <c:w val="0.64181378182934357"/>
          <c:h val="0.66666798190495158"/>
        </c:manualLayout>
      </c:layout>
      <c:pie3DChart>
        <c:varyColors val="1"/>
        <c:ser>
          <c:idx val="0"/>
          <c:order val="0"/>
          <c:tx>
            <c:strRef>
              <c:f>Лист1!$C$386:$C$387</c:f>
              <c:strCache>
                <c:ptCount val="1"/>
                <c:pt idx="0">
                  <c:v>Тематика обращений граждан на портал "Наш город" количество</c:v>
                </c:pt>
              </c:strCache>
            </c:strRef>
          </c:tx>
          <c:explosion val="19"/>
          <c:dLbls>
            <c:dLbl>
              <c:idx val="3"/>
              <c:layout>
                <c:manualLayout>
                  <c:x val="-2.7258566978193156E-2"/>
                  <c:y val="-8.4317032040472448E-3"/>
                </c:manualLayout>
              </c:layout>
              <c:dLblPos val="bestFit"/>
              <c:showVal val="1"/>
            </c:dLbl>
            <c:dLbl>
              <c:idx val="4"/>
              <c:layout>
                <c:manualLayout>
                  <c:x val="-5.8411214953271295E-3"/>
                  <c:y val="-1.1242270938729627E-2"/>
                </c:manualLayout>
              </c:layout>
              <c:dLblPos val="bestFit"/>
              <c:showVal val="1"/>
            </c:dLbl>
            <c:dLbl>
              <c:idx val="5"/>
              <c:layout>
                <c:manualLayout>
                  <c:x val="9.7352024922118374E-3"/>
                  <c:y val="-1.1242492243275698E-2"/>
                </c:manualLayout>
              </c:layout>
              <c:dLblPos val="bestFit"/>
              <c:showVal val="1"/>
            </c:dLbl>
            <c:dLbl>
              <c:idx val="6"/>
              <c:layout>
                <c:manualLayout>
                  <c:x val="3.8940809968847352E-3"/>
                  <c:y val="-8.4317032040472448E-3"/>
                </c:manualLayout>
              </c:layout>
              <c:dLblPos val="bestFit"/>
              <c:showVal val="1"/>
            </c:dLbl>
            <c:txPr>
              <a:bodyPr/>
              <a:lstStyle/>
              <a:p>
                <a:pPr>
                  <a:defRPr sz="1800" b="1"/>
                </a:pPr>
                <a:endParaRPr lang="ru-RU"/>
              </a:p>
            </c:txPr>
            <c:dLblPos val="outEnd"/>
            <c:showVal val="1"/>
          </c:dLbls>
          <c:cat>
            <c:strRef>
              <c:f>Лист1!$B$388:$B$394</c:f>
              <c:strCache>
                <c:ptCount val="7"/>
                <c:pt idx="0">
                  <c:v>дворы</c:v>
                </c:pt>
                <c:pt idx="1">
                  <c:v>дороги</c:v>
                </c:pt>
                <c:pt idx="2">
                  <c:v>дома</c:v>
                </c:pt>
                <c:pt idx="3">
                  <c:v>торговля</c:v>
                </c:pt>
                <c:pt idx="4">
                  <c:v>транспорт</c:v>
                </c:pt>
                <c:pt idx="5">
                  <c:v>парки, скверы, ООПГ</c:v>
                </c:pt>
                <c:pt idx="6">
                  <c:v>городские объекты</c:v>
                </c:pt>
              </c:strCache>
            </c:strRef>
          </c:cat>
          <c:val>
            <c:numRef>
              <c:f>Лист1!$C$388:$C$394</c:f>
              <c:numCache>
                <c:formatCode>General</c:formatCode>
                <c:ptCount val="7"/>
                <c:pt idx="0" formatCode="#,##0">
                  <c:v>1167</c:v>
                </c:pt>
                <c:pt idx="1">
                  <c:v>71</c:v>
                </c:pt>
                <c:pt idx="2">
                  <c:v>427</c:v>
                </c:pt>
                <c:pt idx="3">
                  <c:v>8</c:v>
                </c:pt>
                <c:pt idx="4">
                  <c:v>13</c:v>
                </c:pt>
                <c:pt idx="5">
                  <c:v>38</c:v>
                </c:pt>
                <c:pt idx="6">
                  <c:v>256</c:v>
                </c:pt>
              </c:numCache>
            </c:numRef>
          </c:val>
        </c:ser>
      </c:pie3DChart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69070092503887193"/>
          <c:y val="0.20522538850958641"/>
          <c:w val="0.27449147444244681"/>
          <c:h val="0.60872227909394261"/>
        </c:manualLayout>
      </c:layout>
      <c:txPr>
        <a:bodyPr/>
        <a:lstStyle/>
        <a:p>
          <a:pPr>
            <a:defRPr sz="1800"/>
          </a:pPr>
          <a:endParaRPr lang="ru-RU"/>
        </a:p>
      </c:txPr>
    </c:legend>
    <c:plotVisOnly val="1"/>
    <c:dispBlanksAs val="zero"/>
  </c:chart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Ремонт асфальтобетонных покрытий с заменой бортового камня на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сумму</a:t>
            </a:r>
          </a:p>
          <a:p>
            <a:pPr>
              <a:defRPr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2 572,5 тыс.рублей</a:t>
            </a:r>
          </a:p>
        </c:rich>
      </c:tx>
      <c:layout/>
    </c:title>
    <c:plotArea>
      <c:layout>
        <c:manualLayout>
          <c:layoutTarget val="inner"/>
          <c:xMode val="edge"/>
          <c:yMode val="edge"/>
          <c:x val="3.2619281031763384E-2"/>
          <c:y val="0.25054945054945055"/>
          <c:w val="0.54175521558427187"/>
          <c:h val="0.73654360770445715"/>
        </c:manualLayout>
      </c:layout>
      <c:doughnutChart>
        <c:varyColors val="1"/>
        <c:ser>
          <c:idx val="0"/>
          <c:order val="0"/>
          <c:tx>
            <c:strRef>
              <c:f>Лист1!$C$47:$C$48</c:f>
              <c:strCache>
                <c:ptCount val="1"/>
                <c:pt idx="0">
                  <c:v>Ремонт асфальтобетонных покрытий с заменой бортового камня на сумму 2 572,5 тыс.рублей Стоимость, тыс.рублей</c:v>
                </c:pt>
              </c:strCache>
            </c:strRef>
          </c:tx>
          <c:dLbls>
            <c:dLbl>
              <c:idx val="0"/>
              <c:layout>
                <c:manualLayout>
                  <c:x val="3.348392722904385E-2"/>
                  <c:y val="0.16163760765601412"/>
                </c:manualLayout>
              </c:layout>
              <c:showVal val="1"/>
            </c:dLbl>
            <c:dLbl>
              <c:idx val="1"/>
              <c:layout>
                <c:manualLayout>
                  <c:x val="1.7193085884564065E-2"/>
                  <c:y val="-0.22642341547994321"/>
                </c:manualLayout>
              </c:layout>
              <c:showVal val="1"/>
            </c:dLbl>
            <c:txPr>
              <a:bodyPr anchor="ctr" anchorCtr="0"/>
              <a:lstStyle/>
              <a:p>
                <a:pPr>
                  <a:defRPr sz="28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Лист1!$B$49:$B$50</c:f>
              <c:strCache>
                <c:ptCount val="2"/>
                <c:pt idx="0">
                  <c:v>ул. Родниковая, д. 14</c:v>
                </c:pt>
                <c:pt idx="1">
                  <c:v>ул. Родниковая, д. 12</c:v>
                </c:pt>
              </c:strCache>
            </c:strRef>
          </c:cat>
          <c:val>
            <c:numRef>
              <c:f>Лист1!$C$49:$C$50</c:f>
              <c:numCache>
                <c:formatCode>#,##0.00</c:formatCode>
                <c:ptCount val="2"/>
                <c:pt idx="0">
                  <c:v>1279.8</c:v>
                </c:pt>
                <c:pt idx="1">
                  <c:v>1292.7</c:v>
                </c:pt>
              </c:numCache>
            </c:numRef>
          </c:val>
        </c:ser>
        <c:firstSliceAng val="0"/>
        <c:holeSize val="50"/>
      </c:doughnutChart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63627606114670554"/>
          <c:y val="0.40459598658819729"/>
          <c:w val="0.32989714445153173"/>
          <c:h val="0.23736263736263741"/>
        </c:manualLayout>
      </c:layout>
      <c:txPr>
        <a:bodyPr/>
        <a:lstStyle/>
        <a:p>
          <a:pPr>
            <a:defRPr sz="20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zero"/>
  </c:chart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34"/>
  <c:chart>
    <c:title>
      <c:tx>
        <c:rich>
          <a:bodyPr/>
          <a:lstStyle/>
          <a:p>
            <a:pPr>
              <a:defRPr sz="1800"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Установка пешеходных ограждений</a:t>
            </a:r>
          </a:p>
          <a:p>
            <a:pPr>
              <a:defRPr sz="1800"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на сумму 1 342,0 тыс.рублей</a:t>
            </a:r>
          </a:p>
        </c:rich>
      </c:tx>
      <c:layout/>
    </c:title>
    <c:plotArea>
      <c:layout>
        <c:manualLayout>
          <c:layoutTarget val="inner"/>
          <c:xMode val="edge"/>
          <c:yMode val="edge"/>
          <c:x val="3.3300437675560152E-2"/>
          <c:y val="0.30088735263689381"/>
          <c:w val="0.47715081609227639"/>
          <c:h val="0.66579183640783002"/>
        </c:manualLayout>
      </c:layout>
      <c:doughnutChart>
        <c:varyColors val="1"/>
        <c:ser>
          <c:idx val="0"/>
          <c:order val="0"/>
          <c:tx>
            <c:strRef>
              <c:f>Лист1!$C$72:$C$73</c:f>
              <c:strCache>
                <c:ptCount val="1"/>
                <c:pt idx="0">
                  <c:v>Установка пешеходных ограждений на сумму 1 342,0 тыс.рублей Стоимость, тыс.рублей</c:v>
                </c:pt>
              </c:strCache>
            </c:strRef>
          </c:tx>
          <c:dLbls>
            <c:dLbl>
              <c:idx val="0"/>
              <c:layout>
                <c:manualLayout>
                  <c:x val="6.6738816738816792E-2"/>
                  <c:y val="-9.7276264591439704E-2"/>
                </c:manualLayout>
              </c:layout>
              <c:showVal val="1"/>
            </c:dLbl>
            <c:dLbl>
              <c:idx val="1"/>
              <c:layout>
                <c:manualLayout>
                  <c:x val="9.1991341991342332E-2"/>
                  <c:y val="4.5395590142671985E-2"/>
                </c:manualLayout>
              </c:layout>
              <c:showVal val="1"/>
            </c:dLbl>
            <c:dLbl>
              <c:idx val="2"/>
              <c:layout>
                <c:manualLayout>
                  <c:x val="-9.9206349206349451E-2"/>
                  <c:y val="5.1880674448767893E-2"/>
                </c:manualLayout>
              </c:layout>
              <c:showVal val="1"/>
            </c:dLbl>
            <c:dLbl>
              <c:idx val="3"/>
              <c:layout>
                <c:manualLayout>
                  <c:x val="-7.9365079365079361E-2"/>
                  <c:y val="-7.7821011673151752E-2"/>
                </c:manualLayout>
              </c:layout>
              <c:showVal val="1"/>
            </c:dLbl>
            <c:txPr>
              <a:bodyPr/>
              <a:lstStyle/>
              <a:p>
                <a:pPr>
                  <a:defRPr sz="28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Лист1!$B$74:$B$77</c:f>
              <c:strCache>
                <c:ptCount val="4"/>
                <c:pt idx="0">
                  <c:v>Солнцевский проспект, д. 21</c:v>
                </c:pt>
                <c:pt idx="1">
                  <c:v>пересечение ул. Щорса с Солнцевским проспектом</c:v>
                </c:pt>
                <c:pt idx="2">
                  <c:v>ул. Авиаторов, напротив д. 22 на пересечении с ул. Щорса</c:v>
                </c:pt>
                <c:pt idx="3">
                  <c:v>пересечение ул. Производственная с ул. Авиаторов</c:v>
                </c:pt>
              </c:strCache>
            </c:strRef>
          </c:cat>
          <c:val>
            <c:numRef>
              <c:f>Лист1!$C$74:$C$77</c:f>
              <c:numCache>
                <c:formatCode>0.00</c:formatCode>
                <c:ptCount val="4"/>
                <c:pt idx="0">
                  <c:v>312.8</c:v>
                </c:pt>
                <c:pt idx="1">
                  <c:v>312.8</c:v>
                </c:pt>
                <c:pt idx="2">
                  <c:v>312.8</c:v>
                </c:pt>
                <c:pt idx="3">
                  <c:v>403.6</c:v>
                </c:pt>
              </c:numCache>
            </c:numRef>
          </c:val>
        </c:ser>
        <c:firstSliceAng val="0"/>
        <c:holeSize val="50"/>
      </c:doughnutChart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61835106382978844"/>
          <c:y val="0.30573311797770281"/>
          <c:w val="0.37367021276595824"/>
          <c:h val="0.54352554307147172"/>
        </c:manualLayout>
      </c:layout>
      <c:txPr>
        <a:bodyPr/>
        <a:lstStyle/>
        <a:p>
          <a:pPr>
            <a:defRPr sz="18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zero"/>
  </c:chart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Благоустройство 17 дворовых территорий (62 384,7 тыс.рублей)</a:t>
            </a:r>
          </a:p>
        </c:rich>
      </c:tx>
      <c:layout>
        <c:manualLayout>
          <c:xMode val="edge"/>
          <c:yMode val="edge"/>
          <c:x val="8.3762143397071873E-2"/>
          <c:y val="0"/>
        </c:manualLayout>
      </c:layout>
    </c:title>
    <c:plotArea>
      <c:layout>
        <c:manualLayout>
          <c:layoutTarget val="inner"/>
          <c:xMode val="edge"/>
          <c:yMode val="edge"/>
          <c:x val="1.6272502029732103E-2"/>
          <c:y val="0.20892795639347728"/>
          <c:w val="0.55121632277872656"/>
          <c:h val="0.76913905504008495"/>
        </c:manualLayout>
      </c:layout>
      <c:doughnutChart>
        <c:varyColors val="1"/>
        <c:ser>
          <c:idx val="0"/>
          <c:order val="0"/>
          <c:tx>
            <c:strRef>
              <c:f>Лист1!$C$96:$C$97</c:f>
              <c:strCache>
                <c:ptCount val="1"/>
                <c:pt idx="0">
                  <c:v>Благоустройство 17 дворовых территорий (62 384,7 тыс.рублей)  Стоимость, тыс.рублей</c:v>
                </c:pt>
              </c:strCache>
            </c:strRef>
          </c:tx>
          <c:dLbls>
            <c:dLbl>
              <c:idx val="0"/>
              <c:layout>
                <c:manualLayout>
                  <c:x val="6.943482554876719E-2"/>
                  <c:y val="-0.11827002352371672"/>
                </c:manualLayout>
              </c:layout>
              <c:showVal val="1"/>
            </c:dLbl>
            <c:dLbl>
              <c:idx val="1"/>
              <c:layout>
                <c:manualLayout>
                  <c:x val="8.2477435418611883E-2"/>
                  <c:y val="-9.4043887147335414E-2"/>
                </c:manualLayout>
              </c:layout>
              <c:showVal val="1"/>
            </c:dLbl>
            <c:dLbl>
              <c:idx val="2"/>
              <c:layout>
                <c:manualLayout>
                  <c:x val="4.6262376699608997E-2"/>
                  <c:y val="-4.1592579546941802E-2"/>
                </c:manualLayout>
              </c:layout>
              <c:showVal val="1"/>
            </c:dLbl>
            <c:dLbl>
              <c:idx val="3"/>
              <c:layout>
                <c:manualLayout>
                  <c:x val="6.5670931437050314E-2"/>
                  <c:y val="1.5440287463450181E-3"/>
                </c:manualLayout>
              </c:layout>
              <c:showVal val="1"/>
            </c:dLbl>
            <c:dLbl>
              <c:idx val="4"/>
              <c:layout>
                <c:manualLayout>
                  <c:x val="6.1960954487341104E-2"/>
                  <c:y val="1.1243608866885415E-2"/>
                </c:manualLayout>
              </c:layout>
              <c:showVal val="1"/>
            </c:dLbl>
            <c:dLbl>
              <c:idx val="5"/>
              <c:layout>
                <c:manualLayout>
                  <c:x val="6.6915655150949313E-2"/>
                  <c:y val="0.10647318220669127"/>
                </c:manualLayout>
              </c:layout>
              <c:showVal val="1"/>
            </c:dLbl>
            <c:dLbl>
              <c:idx val="6"/>
              <c:layout>
                <c:manualLayout>
                  <c:x val="-9.9595393713041255E-2"/>
                  <c:y val="9.3659942363112925E-2"/>
                </c:manualLayout>
              </c:layout>
              <c:showVal val="1"/>
            </c:dLbl>
            <c:dLbl>
              <c:idx val="7"/>
              <c:layout>
                <c:manualLayout>
                  <c:x val="-9.8039215686274508E-2"/>
                  <c:y val="6.7243035542747381E-2"/>
                </c:manualLayout>
              </c:layout>
              <c:showVal val="1"/>
            </c:dLbl>
            <c:dLbl>
              <c:idx val="8"/>
              <c:layout>
                <c:manualLayout>
                  <c:x val="-0.10215610303614024"/>
                  <c:y val="-1.3061713827558301E-2"/>
                </c:manualLayout>
              </c:layout>
              <c:showVal val="1"/>
            </c:dLbl>
            <c:dLbl>
              <c:idx val="9"/>
              <c:layout>
                <c:manualLayout>
                  <c:x val="-0.10029689916211459"/>
                  <c:y val="-4.7021905042849484E-2"/>
                </c:manualLayout>
              </c:layout>
              <c:showVal val="1"/>
            </c:dLbl>
            <c:dLbl>
              <c:idx val="10"/>
              <c:layout>
                <c:manualLayout>
                  <c:x val="-0.10245901639344233"/>
                  <c:y val="-7.5757575757575801E-2"/>
                </c:manualLayout>
              </c:layout>
              <c:showVal val="1"/>
            </c:dLbl>
            <c:dLbl>
              <c:idx val="11"/>
              <c:layout>
                <c:manualLayout>
                  <c:x val="-7.1945019924036721E-2"/>
                  <c:y val="-0.11800979480010966"/>
                </c:manualLayout>
              </c:layout>
              <c:showVal val="1"/>
            </c:dLbl>
            <c:dLbl>
              <c:idx val="12"/>
              <c:layout>
                <c:manualLayout>
                  <c:x val="1.9485311272245429E-2"/>
                  <c:y val="-0.1342056569463064"/>
                </c:manualLayout>
              </c:layout>
              <c:showVal val="1"/>
            </c:dLbl>
            <c:txPr>
              <a:bodyPr anchor="ctr" anchorCtr="0"/>
              <a:lstStyle/>
              <a:p>
                <a:pPr>
                  <a:defRPr sz="24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Лист1!$B$98:$B$110</c:f>
              <c:strCache>
                <c:ptCount val="13"/>
                <c:pt idx="0">
                  <c:v>ул. Производственная, д. 2, к. 1</c:v>
                </c:pt>
                <c:pt idx="1">
                  <c:v>ул. Производственная, д. 4, к. 3</c:v>
                </c:pt>
                <c:pt idx="2">
                  <c:v>ул. Производственная, д. 4</c:v>
                </c:pt>
                <c:pt idx="3">
                  <c:v>ул. Производственная, д. 4, к. 2</c:v>
                </c:pt>
                <c:pt idx="4">
                  <c:v>ул. Родниковая, д. 18</c:v>
                </c:pt>
                <c:pt idx="5">
                  <c:v>Солнцевский пр-т, д. 4</c:v>
                </c:pt>
                <c:pt idx="6">
                  <c:v>ул. Волынская, д. 9</c:v>
                </c:pt>
                <c:pt idx="7">
                  <c:v>Солнцевский пр-т, д. 10</c:v>
                </c:pt>
                <c:pt idx="8">
                  <c:v>Солнцевский пр-т, д. 25, к.2</c:v>
                </c:pt>
                <c:pt idx="9">
                  <c:v>ул. Богданова, д. 4</c:v>
                </c:pt>
                <c:pt idx="10">
                  <c:v>ул. Богданова, д. 6</c:v>
                </c:pt>
                <c:pt idx="11">
                  <c:v>ул. Родниковая, д. 16 (разработка проекта)</c:v>
                </c:pt>
                <c:pt idx="12">
                  <c:v>ул. 50 лет Октября, д. 2, к. 3</c:v>
                </c:pt>
              </c:strCache>
            </c:strRef>
          </c:cat>
          <c:val>
            <c:numRef>
              <c:f>Лист1!$C$98:$C$110</c:f>
              <c:numCache>
                <c:formatCode>#,##0.00</c:formatCode>
                <c:ptCount val="13"/>
                <c:pt idx="0">
                  <c:v>3837.7</c:v>
                </c:pt>
                <c:pt idx="1">
                  <c:v>2323.9</c:v>
                </c:pt>
                <c:pt idx="2">
                  <c:v>2036.1</c:v>
                </c:pt>
                <c:pt idx="3">
                  <c:v>1908.2</c:v>
                </c:pt>
                <c:pt idx="4">
                  <c:v>1723.6</c:v>
                </c:pt>
                <c:pt idx="5">
                  <c:v>3571.1</c:v>
                </c:pt>
                <c:pt idx="6">
                  <c:v>3957.3</c:v>
                </c:pt>
                <c:pt idx="7">
                  <c:v>4788</c:v>
                </c:pt>
                <c:pt idx="8">
                  <c:v>2081.8000000000002</c:v>
                </c:pt>
                <c:pt idx="9">
                  <c:v>1938.2</c:v>
                </c:pt>
                <c:pt idx="10">
                  <c:v>2557.6999999999998</c:v>
                </c:pt>
                <c:pt idx="11">
                  <c:v>320</c:v>
                </c:pt>
                <c:pt idx="12">
                  <c:v>849.3</c:v>
                </c:pt>
              </c:numCache>
            </c:numRef>
          </c:val>
        </c:ser>
        <c:firstSliceAng val="0"/>
        <c:holeSize val="50"/>
      </c:doughnutChart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62366959228048791"/>
          <c:y val="0.18587299964776743"/>
          <c:w val="0.36466189796280346"/>
          <c:h val="0.81412700035223251"/>
        </c:manualLayout>
      </c:layout>
      <c:txPr>
        <a:bodyPr/>
        <a:lstStyle/>
        <a:p>
          <a:pPr>
            <a:defRPr sz="14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zero"/>
  </c:chart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/>
              <a:t>Задолженность</a:t>
            </a:r>
          </a:p>
        </c:rich>
      </c:tx>
      <c:layout/>
    </c:title>
    <c:plotArea>
      <c:layout/>
      <c:barChart>
        <c:barDir val="col"/>
        <c:grouping val="clustered"/>
        <c:ser>
          <c:idx val="0"/>
          <c:order val="0"/>
          <c:tx>
            <c:strRef>
              <c:f>Лист1!$C$131</c:f>
              <c:strCache>
                <c:ptCount val="1"/>
                <c:pt idx="0">
                  <c:v>Задолженность, тыс.руб.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</c:spPr>
          <c:dLbls>
            <c:txPr>
              <a:bodyPr/>
              <a:lstStyle/>
              <a:p>
                <a:pPr>
                  <a:defRPr sz="1000" b="1"/>
                </a:pPr>
                <a:endParaRPr lang="ru-RU"/>
              </a:p>
            </c:txPr>
            <c:dLblPos val="outEnd"/>
            <c:showVal val="1"/>
          </c:dLbls>
          <c:cat>
            <c:strRef>
              <c:f>Лист1!$B$132:$B$133</c:f>
              <c:strCache>
                <c:ptCount val="2"/>
                <c:pt idx="0">
                  <c:v>на 01.01.2017</c:v>
                </c:pt>
                <c:pt idx="1">
                  <c:v>на 01.01.2018</c:v>
                </c:pt>
              </c:strCache>
            </c:strRef>
          </c:cat>
          <c:val>
            <c:numRef>
              <c:f>Лист1!$C$132:$C$133</c:f>
              <c:numCache>
                <c:formatCode>#,##0.00</c:formatCode>
                <c:ptCount val="2"/>
                <c:pt idx="0">
                  <c:v>103305.83091</c:v>
                </c:pt>
                <c:pt idx="1">
                  <c:v>100060.32902000005</c:v>
                </c:pt>
              </c:numCache>
            </c:numRef>
          </c:val>
        </c:ser>
        <c:axId val="149807488"/>
        <c:axId val="149809024"/>
      </c:barChart>
      <c:catAx>
        <c:axId val="149807488"/>
        <c:scaling>
          <c:orientation val="minMax"/>
        </c:scaling>
        <c:axPos val="b"/>
        <c:tickLblPos val="nextTo"/>
        <c:crossAx val="149809024"/>
        <c:crosses val="autoZero"/>
        <c:auto val="1"/>
        <c:lblAlgn val="ctr"/>
        <c:lblOffset val="100"/>
      </c:catAx>
      <c:valAx>
        <c:axId val="149809024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 sz="1100"/>
                </a:pPr>
                <a:r>
                  <a:rPr lang="ru-RU" sz="1100"/>
                  <a:t>Сумма задолженности по району, руб.</a:t>
                </a:r>
              </a:p>
            </c:rich>
          </c:tx>
          <c:layout>
            <c:manualLayout>
              <c:xMode val="edge"/>
              <c:yMode val="edge"/>
              <c:x val="3.0555555555555575E-2"/>
              <c:y val="0.12815033537474482"/>
            </c:manualLayout>
          </c:layout>
        </c:title>
        <c:numFmt formatCode="#,##0.00" sourceLinked="1"/>
        <c:tickLblPos val="nextTo"/>
        <c:crossAx val="149807488"/>
        <c:crosses val="autoZero"/>
        <c:crossBetween val="between"/>
      </c:valAx>
    </c:plotArea>
    <c:plotVisOnly val="1"/>
  </c:chart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/>
          <a:lstStyle/>
          <a:p>
            <a:pPr>
              <a:defRPr/>
            </a:pPr>
            <a:r>
              <a:rPr lang="ru-RU"/>
              <a:t>Количество должников</a:t>
            </a:r>
          </a:p>
        </c:rich>
      </c:tx>
      <c:layout/>
    </c:title>
    <c:plotArea>
      <c:layout/>
      <c:barChart>
        <c:barDir val="col"/>
        <c:grouping val="clustered"/>
        <c:ser>
          <c:idx val="0"/>
          <c:order val="0"/>
          <c:tx>
            <c:strRef>
              <c:f>Лист1!$D$131</c:f>
              <c:strCache>
                <c:ptCount val="1"/>
                <c:pt idx="0">
                  <c:v>Количество должников, лиц.счёт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dPt>
            <c:idx val="0"/>
            <c:spPr>
              <a:gradFill flip="none" rotWithShape="1">
                <a:gsLst>
                  <a:gs pos="0">
                    <a:srgbClr val="F79646">
                      <a:lumMod val="75000"/>
                      <a:shade val="30000"/>
                      <a:satMod val="115000"/>
                    </a:srgbClr>
                  </a:gs>
                  <a:gs pos="50000">
                    <a:srgbClr val="F79646">
                      <a:lumMod val="75000"/>
                      <a:shade val="67500"/>
                      <a:satMod val="115000"/>
                    </a:srgbClr>
                  </a:gs>
                  <a:gs pos="100000">
                    <a:srgbClr val="F79646">
                      <a:lumMod val="75000"/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</c:spPr>
          </c:dPt>
          <c:dPt>
            <c:idx val="1"/>
            <c:spPr>
              <a:gradFill flip="none" rotWithShape="1">
                <a:gsLst>
                  <a:gs pos="0">
                    <a:srgbClr val="F79646">
                      <a:lumMod val="75000"/>
                      <a:shade val="30000"/>
                      <a:satMod val="115000"/>
                    </a:srgbClr>
                  </a:gs>
                  <a:gs pos="50000">
                    <a:srgbClr val="F79646">
                      <a:lumMod val="75000"/>
                      <a:shade val="67500"/>
                      <a:satMod val="115000"/>
                    </a:srgbClr>
                  </a:gs>
                  <a:gs pos="100000">
                    <a:srgbClr val="F79646">
                      <a:lumMod val="75000"/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</c:spPr>
          </c:dPt>
          <c:dLbls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dLblPos val="outEnd"/>
            <c:showVal val="1"/>
          </c:dLbls>
          <c:cat>
            <c:strRef>
              <c:f>Лист1!$B$132:$B$133</c:f>
              <c:strCache>
                <c:ptCount val="2"/>
                <c:pt idx="0">
                  <c:v>на 01.01.2017</c:v>
                </c:pt>
                <c:pt idx="1">
                  <c:v>на 01.01.2018</c:v>
                </c:pt>
              </c:strCache>
            </c:strRef>
          </c:cat>
          <c:val>
            <c:numRef>
              <c:f>Лист1!$D$132:$D$133</c:f>
              <c:numCache>
                <c:formatCode>#,##0</c:formatCode>
                <c:ptCount val="2"/>
                <c:pt idx="0">
                  <c:v>2657</c:v>
                </c:pt>
                <c:pt idx="1">
                  <c:v>1986</c:v>
                </c:pt>
              </c:numCache>
            </c:numRef>
          </c:val>
        </c:ser>
        <c:axId val="153049728"/>
        <c:axId val="153067904"/>
      </c:barChart>
      <c:catAx>
        <c:axId val="153049728"/>
        <c:scaling>
          <c:orientation val="minMax"/>
        </c:scaling>
        <c:axPos val="b"/>
        <c:tickLblPos val="nextTo"/>
        <c:crossAx val="153067904"/>
        <c:crosses val="autoZero"/>
        <c:auto val="1"/>
        <c:lblAlgn val="ctr"/>
        <c:lblOffset val="100"/>
      </c:catAx>
      <c:valAx>
        <c:axId val="153067904"/>
        <c:scaling>
          <c:orientation val="minMax"/>
        </c:scaling>
        <c:axPos val="l"/>
        <c:majorGridlines/>
        <c:numFmt formatCode="#,##0" sourceLinked="1"/>
        <c:tickLblPos val="nextTo"/>
        <c:crossAx val="153049728"/>
        <c:crosses val="autoZero"/>
        <c:crossBetween val="between"/>
      </c:valAx>
    </c:plotArea>
    <c:plotVisOnly val="1"/>
  </c:chart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sz="2800"/>
            </a:pPr>
            <a:r>
              <a:rPr lang="ru-RU" sz="2800" dirty="0"/>
              <a:t>Благоустройство объектов образовательных учреждений</a:t>
            </a:r>
          </a:p>
        </c:rich>
      </c:tx>
      <c:layout>
        <c:manualLayout>
          <c:xMode val="edge"/>
          <c:yMode val="edge"/>
          <c:x val="0.16413758601255937"/>
          <c:y val="0"/>
        </c:manualLayout>
      </c:layout>
    </c:title>
    <c:plotArea>
      <c:layout>
        <c:manualLayout>
          <c:layoutTarget val="inner"/>
          <c:xMode val="edge"/>
          <c:yMode val="edge"/>
          <c:x val="4.4227222876145653E-2"/>
          <c:y val="0.21559570803320641"/>
          <c:w val="0.52639333875072936"/>
          <c:h val="0.66236162361623663"/>
        </c:manualLayout>
      </c:layout>
      <c:doughnutChart>
        <c:varyColors val="1"/>
        <c:ser>
          <c:idx val="0"/>
          <c:order val="0"/>
          <c:tx>
            <c:strRef>
              <c:f>Лист1!$C$145:$C$146</c:f>
              <c:strCache>
                <c:ptCount val="1"/>
                <c:pt idx="0">
                  <c:v>Благоустройство объектов образовательных учреждений Стоимость, рублей</c:v>
                </c:pt>
              </c:strCache>
            </c:strRef>
          </c:tx>
          <c:dLbls>
            <c:txPr>
              <a:bodyPr/>
              <a:lstStyle/>
              <a:p>
                <a:pPr>
                  <a:defRPr sz="1800" b="1"/>
                </a:pPr>
                <a:endParaRPr lang="ru-RU"/>
              </a:p>
            </c:txPr>
            <c:showVal val="1"/>
          </c:dLbls>
          <c:cat>
            <c:strRef>
              <c:f>Лист1!$B$147:$B$151</c:f>
              <c:strCache>
                <c:ptCount val="5"/>
                <c:pt idx="0">
                  <c:v>ул. Волынская, д. 8, корп. 2, (ГБОУ города Москвы «Школа №1002»)</c:v>
                </c:pt>
                <c:pt idx="1">
                  <c:v>ул. Родниковая, д. 10 корп. 1 (ГБОУ города Москвы «Школа №1436»)</c:v>
                </c:pt>
                <c:pt idx="2">
                  <c:v>ул. Авиаторов, д. 18, корп. 1 (ГБОУ города Москвы «Школа №1542)</c:v>
                </c:pt>
                <c:pt idx="3">
                  <c:v>ул. 50 лет Октября, д. 25 корп. 1 (ГБОУ города Москвы «Школа №1347, ДОУ)</c:v>
                </c:pt>
                <c:pt idx="4">
                  <c:v>ул. 50 лет Октября, д. 19А (ГБОУ города Москвы «Школа № 1347»)</c:v>
                </c:pt>
              </c:strCache>
            </c:strRef>
          </c:cat>
          <c:val>
            <c:numRef>
              <c:f>Лист1!$C$147:$C$151</c:f>
              <c:numCache>
                <c:formatCode>#,##0.00</c:formatCode>
                <c:ptCount val="5"/>
                <c:pt idx="0">
                  <c:v>1915036.42</c:v>
                </c:pt>
                <c:pt idx="1">
                  <c:v>8000273.6299999999</c:v>
                </c:pt>
                <c:pt idx="2">
                  <c:v>8016161.6499999994</c:v>
                </c:pt>
                <c:pt idx="3">
                  <c:v>9212664.1500000004</c:v>
                </c:pt>
                <c:pt idx="4">
                  <c:v>9212664.1500000004</c:v>
                </c:pt>
              </c:numCache>
            </c:numRef>
          </c:val>
        </c:ser>
        <c:firstSliceAng val="0"/>
        <c:holeSize val="50"/>
      </c:doughnutChart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55530791674629387"/>
          <c:y val="0.1543827881386324"/>
          <c:w val="0.42987071793479897"/>
          <c:h val="0.80991292482725419"/>
        </c:manualLayout>
      </c:layout>
      <c:txPr>
        <a:bodyPr/>
        <a:lstStyle/>
        <a:p>
          <a:pPr>
            <a:defRPr sz="1800"/>
          </a:pPr>
          <a:endParaRPr lang="ru-RU"/>
        </a:p>
      </c:txPr>
    </c:legend>
    <c:plotVisOnly val="1"/>
    <c:dispBlanksAs val="zero"/>
  </c:chart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sz="2800" dirty="0"/>
              <a:t>Посадка деревьев и кустарников по итогам голосования на портале "Активный гражданин"</a:t>
            </a:r>
          </a:p>
        </c:rich>
      </c:tx>
      <c:layout/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9.609609609609647E-2"/>
          <c:y val="0.25891759787511592"/>
          <c:w val="0.43329656428081698"/>
          <c:h val="0.63450160047359605"/>
        </c:manualLayout>
      </c:layout>
      <c:pie3DChart>
        <c:varyColors val="1"/>
        <c:ser>
          <c:idx val="0"/>
          <c:order val="0"/>
          <c:dLbls>
            <c:dLbl>
              <c:idx val="4"/>
              <c:layout>
                <c:manualLayout>
                  <c:x val="6.0060060060060094E-3"/>
                  <c:y val="-2.3286759813705926E-2"/>
                </c:manualLayout>
              </c:layout>
              <c:dLblPos val="outEnd"/>
              <c:showVal val="1"/>
            </c:dLbl>
            <c:txPr>
              <a:bodyPr/>
              <a:lstStyle/>
              <a:p>
                <a:pPr>
                  <a:defRPr sz="1800" b="1"/>
                </a:pPr>
                <a:endParaRPr lang="ru-RU"/>
              </a:p>
            </c:txPr>
            <c:dLblPos val="outEnd"/>
            <c:showVal val="1"/>
            <c:showLeaderLines val="1"/>
          </c:dLbls>
          <c:cat>
            <c:multiLvlStrRef>
              <c:f>Лист1!$B$6:$C$13</c:f>
              <c:multiLvlStrCache>
                <c:ptCount val="8"/>
                <c:lvl>
                  <c:pt idx="0">
                    <c:v>Кизильник блестящий</c:v>
                  </c:pt>
                  <c:pt idx="1">
                    <c:v>Сирень обыкновенная</c:v>
                  </c:pt>
                  <c:pt idx="2">
                    <c:v>Кизильник блестящий</c:v>
                  </c:pt>
                  <c:pt idx="3">
                    <c:v>Сирень обыкновенная</c:v>
                  </c:pt>
                  <c:pt idx="4">
                    <c:v>Кизильник блестящий</c:v>
                  </c:pt>
                  <c:pt idx="5">
                    <c:v>Кизильник блестящий</c:v>
                  </c:pt>
                  <c:pt idx="6">
                    <c:v>Кизильник блестящий</c:v>
                  </c:pt>
                  <c:pt idx="7">
                    <c:v>Сирень обыкновенная</c:v>
                  </c:pt>
                </c:lvl>
                <c:lvl>
                  <c:pt idx="0">
                    <c:v>Авиаторов, д. 5, корп. 6</c:v>
                  </c:pt>
                  <c:pt idx="2">
                    <c:v>Авиаторов, д. 5, корп. 4</c:v>
                  </c:pt>
                  <c:pt idx="4">
                    <c:v>Авиаторов, д. 5, корп. 3</c:v>
                  </c:pt>
                  <c:pt idx="5">
                    <c:v>Авиаторов, д. 5, корп. 1</c:v>
                  </c:pt>
                  <c:pt idx="6">
                    <c:v>Авиаторов, д. 5, корп. 6</c:v>
                  </c:pt>
                </c:lvl>
              </c:multiLvlStrCache>
            </c:multiLvlStrRef>
          </c:cat>
          <c:val>
            <c:numRef>
              <c:f>Лист1!$D$6:$D$13</c:f>
              <c:numCache>
                <c:formatCode>General</c:formatCode>
                <c:ptCount val="8"/>
                <c:pt idx="0">
                  <c:v>100</c:v>
                </c:pt>
                <c:pt idx="1">
                  <c:v>50</c:v>
                </c:pt>
                <c:pt idx="2">
                  <c:v>70</c:v>
                </c:pt>
                <c:pt idx="3">
                  <c:v>10</c:v>
                </c:pt>
                <c:pt idx="4">
                  <c:v>35</c:v>
                </c:pt>
                <c:pt idx="5">
                  <c:v>40</c:v>
                </c:pt>
                <c:pt idx="6">
                  <c:v>130</c:v>
                </c:pt>
                <c:pt idx="7">
                  <c:v>20</c:v>
                </c:pt>
              </c:numCache>
            </c:numRef>
          </c:val>
        </c:ser>
        <c:dLbls>
          <c:showVal val="1"/>
        </c:dLbls>
      </c:pie3DChart>
    </c:plotArea>
    <c:legend>
      <c:legendPos val="r"/>
      <c:layout>
        <c:manualLayout>
          <c:xMode val="edge"/>
          <c:yMode val="edge"/>
          <c:x val="0.58344671443096507"/>
          <c:y val="0.31445848460559256"/>
          <c:w val="0.39403076304651191"/>
          <c:h val="0.57050618036367917"/>
        </c:manualLayout>
      </c:layout>
      <c:txPr>
        <a:bodyPr/>
        <a:lstStyle/>
        <a:p>
          <a:pPr>
            <a:defRPr sz="1800"/>
          </a:pPr>
          <a:endParaRPr lang="ru-RU"/>
        </a:p>
      </c:txPr>
    </c:legend>
    <c:plotVisOnly val="1"/>
  </c:chart>
  <c:externalData r:id="rId1"/>
</c:chartSpace>
</file>

<file path=ppt/drawing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65.jpe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0.09702</cdr:x>
      <cdr:y>0.34375</cdr:y>
    </cdr:from>
    <cdr:to>
      <cdr:x>0.33518</cdr:x>
      <cdr:y>0.40625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785786" y="2357430"/>
          <a:ext cx="1928826" cy="42862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ru-RU" sz="1600" dirty="0" smtClean="0"/>
            <a:t>37 человек</a:t>
          </a:r>
          <a:endParaRPr lang="ru-RU" sz="1600" dirty="0"/>
        </a:p>
      </cdr:txBody>
    </cdr:sp>
  </cdr:relSizeAnchor>
  <cdr:relSizeAnchor xmlns:cdr="http://schemas.openxmlformats.org/drawingml/2006/chartDrawing">
    <cdr:from>
      <cdr:x>0.09702</cdr:x>
      <cdr:y>0.48958</cdr:y>
    </cdr:from>
    <cdr:to>
      <cdr:x>0.33518</cdr:x>
      <cdr:y>0.55208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785786" y="3357562"/>
          <a:ext cx="1928826" cy="42862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Constantia"/>
            </a:defRPr>
          </a:lvl1pPr>
          <a:lvl2pPr marL="457200" indent="0">
            <a:defRPr sz="1100">
              <a:latin typeface="Constantia"/>
            </a:defRPr>
          </a:lvl2pPr>
          <a:lvl3pPr marL="914400" indent="0">
            <a:defRPr sz="1100">
              <a:latin typeface="Constantia"/>
            </a:defRPr>
          </a:lvl3pPr>
          <a:lvl4pPr marL="1371600" indent="0">
            <a:defRPr sz="1100">
              <a:latin typeface="Constantia"/>
            </a:defRPr>
          </a:lvl4pPr>
          <a:lvl5pPr marL="1828800" indent="0">
            <a:defRPr sz="1100">
              <a:latin typeface="Constantia"/>
            </a:defRPr>
          </a:lvl5pPr>
          <a:lvl6pPr marL="2286000" indent="0">
            <a:defRPr sz="1100">
              <a:latin typeface="Constantia"/>
            </a:defRPr>
          </a:lvl6pPr>
          <a:lvl7pPr marL="2743200" indent="0">
            <a:defRPr sz="1100">
              <a:latin typeface="Constantia"/>
            </a:defRPr>
          </a:lvl7pPr>
          <a:lvl8pPr marL="3200400" indent="0">
            <a:defRPr sz="1100">
              <a:latin typeface="Constantia"/>
            </a:defRPr>
          </a:lvl8pPr>
          <a:lvl9pPr marL="3657600" indent="0">
            <a:defRPr sz="1100">
              <a:latin typeface="Constantia"/>
            </a:defRPr>
          </a:lvl9pPr>
        </a:lstStyle>
        <a:p xmlns:a="http://schemas.openxmlformats.org/drawingml/2006/main">
          <a:r>
            <a:rPr lang="ru-RU" sz="1600" dirty="0" smtClean="0"/>
            <a:t>78 человек</a:t>
          </a:r>
          <a:endParaRPr lang="ru-RU" sz="1600" dirty="0"/>
        </a:p>
      </cdr:txBody>
    </cdr:sp>
  </cdr:relSizeAnchor>
  <cdr:relSizeAnchor xmlns:cdr="http://schemas.openxmlformats.org/drawingml/2006/chartDrawing">
    <cdr:from>
      <cdr:x>0.19405</cdr:x>
      <cdr:y>0.69792</cdr:y>
    </cdr:from>
    <cdr:to>
      <cdr:x>0.43221</cdr:x>
      <cdr:y>0.76042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1571604" y="4786322"/>
          <a:ext cx="1928826" cy="42862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Constantia"/>
            </a:defRPr>
          </a:lvl1pPr>
          <a:lvl2pPr marL="457200" indent="0">
            <a:defRPr sz="1100">
              <a:latin typeface="Constantia"/>
            </a:defRPr>
          </a:lvl2pPr>
          <a:lvl3pPr marL="914400" indent="0">
            <a:defRPr sz="1100">
              <a:latin typeface="Constantia"/>
            </a:defRPr>
          </a:lvl3pPr>
          <a:lvl4pPr marL="1371600" indent="0">
            <a:defRPr sz="1100">
              <a:latin typeface="Constantia"/>
            </a:defRPr>
          </a:lvl4pPr>
          <a:lvl5pPr marL="1828800" indent="0">
            <a:defRPr sz="1100">
              <a:latin typeface="Constantia"/>
            </a:defRPr>
          </a:lvl5pPr>
          <a:lvl6pPr marL="2286000" indent="0">
            <a:defRPr sz="1100">
              <a:latin typeface="Constantia"/>
            </a:defRPr>
          </a:lvl6pPr>
          <a:lvl7pPr marL="2743200" indent="0">
            <a:defRPr sz="1100">
              <a:latin typeface="Constantia"/>
            </a:defRPr>
          </a:lvl7pPr>
          <a:lvl8pPr marL="3200400" indent="0">
            <a:defRPr sz="1100">
              <a:latin typeface="Constantia"/>
            </a:defRPr>
          </a:lvl8pPr>
          <a:lvl9pPr marL="3657600" indent="0">
            <a:defRPr sz="1100">
              <a:latin typeface="Constantia"/>
            </a:defRPr>
          </a:lvl9pPr>
        </a:lstStyle>
        <a:p xmlns:a="http://schemas.openxmlformats.org/drawingml/2006/main">
          <a:r>
            <a:rPr lang="ru-RU" sz="1600" dirty="0" smtClean="0"/>
            <a:t>13 человек</a:t>
          </a:r>
          <a:endParaRPr lang="ru-RU" sz="1600" dirty="0"/>
        </a:p>
      </cdr:txBody>
    </cdr:sp>
  </cdr:relSizeAnchor>
  <cdr:relSizeAnchor xmlns:cdr="http://schemas.openxmlformats.org/drawingml/2006/chartDrawing">
    <cdr:from>
      <cdr:x>0.09702</cdr:x>
      <cdr:y>0.84375</cdr:y>
    </cdr:from>
    <cdr:to>
      <cdr:x>0.33518</cdr:x>
      <cdr:y>0.90625</cdr:y>
    </cdr:to>
    <cdr:sp macro="" textlink="">
      <cdr:nvSpPr>
        <cdr:cNvPr id="5" name="TextBox 1"/>
        <cdr:cNvSpPr txBox="1"/>
      </cdr:nvSpPr>
      <cdr:spPr>
        <a:xfrm xmlns:a="http://schemas.openxmlformats.org/drawingml/2006/main">
          <a:off x="785786" y="5786454"/>
          <a:ext cx="1928826" cy="42862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Constantia"/>
            </a:defRPr>
          </a:lvl1pPr>
          <a:lvl2pPr marL="457200" indent="0">
            <a:defRPr sz="1100">
              <a:latin typeface="Constantia"/>
            </a:defRPr>
          </a:lvl2pPr>
          <a:lvl3pPr marL="914400" indent="0">
            <a:defRPr sz="1100">
              <a:latin typeface="Constantia"/>
            </a:defRPr>
          </a:lvl3pPr>
          <a:lvl4pPr marL="1371600" indent="0">
            <a:defRPr sz="1100">
              <a:latin typeface="Constantia"/>
            </a:defRPr>
          </a:lvl4pPr>
          <a:lvl5pPr marL="1828800" indent="0">
            <a:defRPr sz="1100">
              <a:latin typeface="Constantia"/>
            </a:defRPr>
          </a:lvl5pPr>
          <a:lvl6pPr marL="2286000" indent="0">
            <a:defRPr sz="1100">
              <a:latin typeface="Constantia"/>
            </a:defRPr>
          </a:lvl6pPr>
          <a:lvl7pPr marL="2743200" indent="0">
            <a:defRPr sz="1100">
              <a:latin typeface="Constantia"/>
            </a:defRPr>
          </a:lvl7pPr>
          <a:lvl8pPr marL="3200400" indent="0">
            <a:defRPr sz="1100">
              <a:latin typeface="Constantia"/>
            </a:defRPr>
          </a:lvl8pPr>
          <a:lvl9pPr marL="3657600" indent="0">
            <a:defRPr sz="1100">
              <a:latin typeface="Constantia"/>
            </a:defRPr>
          </a:lvl9pPr>
        </a:lstStyle>
        <a:p xmlns:a="http://schemas.openxmlformats.org/drawingml/2006/main">
          <a:r>
            <a:rPr lang="ru-RU" sz="1600" dirty="0" smtClean="0"/>
            <a:t>18 человек</a:t>
          </a:r>
          <a:endParaRPr lang="ru-RU" sz="16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0.76471</cdr:x>
      <cdr:y>0.11111</cdr:y>
    </cdr:from>
    <cdr:to>
      <cdr:x>0.98319</cdr:x>
      <cdr:y>0.74567</cdr:y>
    </cdr:to>
    <cdr:pic>
      <cdr:nvPicPr>
        <cdr:cNvPr id="2" name="Рисунок 1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 cstate="print">
          <a:extLst>
            <a:ext uri="{28A0092B-C50C-407E-A947-70E740481C1C}">
              <a14:useLocalDpi xmlns:lc="http://schemas.openxmlformats.org/drawingml/2006/lockedCanvas" xmlns="" xmlns:a14="http://schemas.microsoft.com/office/drawing/2010/main" xmlns:p="http://schemas.openxmlformats.org/presentationml/2006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6500858" y="714380"/>
          <a:ext cx="1857388" cy="4079836"/>
        </a:xfrm>
        <a:prstGeom xmlns:a="http://schemas.openxmlformats.org/drawingml/2006/main" prst="rect">
          <a:avLst/>
        </a:prstGeom>
        <a:ln xmlns:a="http://schemas.openxmlformats.org/drawingml/2006/main">
          <a:noFill/>
        </a:ln>
        <a:effectLst xmlns:a="http://schemas.openxmlformats.org/drawingml/2006/main">
          <a:softEdge rad="112500"/>
        </a:effectLst>
      </cdr:spPr>
    </cdr:pic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0.77311</cdr:x>
      <cdr:y>0.20455</cdr:y>
    </cdr:from>
    <cdr:to>
      <cdr:x>0.97479</cdr:x>
      <cdr:y>0.42045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6572296" y="1285884"/>
          <a:ext cx="1714512" cy="135732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pPr algn="ctr"/>
          <a:r>
            <a:rPr lang="ru-RU" sz="1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Затрачено </a:t>
          </a:r>
        </a:p>
        <a:p xmlns:a="http://schemas.openxmlformats.org/drawingml/2006/main">
          <a:pPr algn="ctr"/>
          <a:r>
            <a:rPr lang="ru-RU" sz="1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29 000 рублей</a:t>
          </a:r>
          <a:endParaRPr lang="ru-RU" sz="18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5CC8F2-209A-43B2-AA71-4965FB7A4969}" type="datetimeFigureOut">
              <a:rPr lang="ru-RU" smtClean="0"/>
              <a:pPr/>
              <a:t>15.02.2018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515BDD-2137-464B-BC45-935B3B19CEB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515BDD-2137-464B-BC45-935B3B19CEB2}" type="slidenum">
              <a:rPr lang="ru-RU" smtClean="0"/>
              <a:pPr/>
              <a:t>86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659EF-0DC9-43F8-8AB5-9504CFB93405}" type="datetimeFigureOut">
              <a:rPr lang="ru-RU" smtClean="0"/>
              <a:pPr/>
              <a:t>15.02.2018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B4EEF-CBDC-40B8-9AEB-970CC4BC8CA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659EF-0DC9-43F8-8AB5-9504CFB93405}" type="datetimeFigureOut">
              <a:rPr lang="ru-RU" smtClean="0"/>
              <a:pPr/>
              <a:t>15.02.2018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B4EEF-CBDC-40B8-9AEB-970CC4BC8CA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659EF-0DC9-43F8-8AB5-9504CFB93405}" type="datetimeFigureOut">
              <a:rPr lang="ru-RU" smtClean="0"/>
              <a:pPr/>
              <a:t>15.02.2018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B4EEF-CBDC-40B8-9AEB-970CC4BC8CA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659EF-0DC9-43F8-8AB5-9504CFB93405}" type="datetimeFigureOut">
              <a:rPr lang="ru-RU" smtClean="0"/>
              <a:pPr/>
              <a:t>15.02.2018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B4EEF-CBDC-40B8-9AEB-970CC4BC8CA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659EF-0DC9-43F8-8AB5-9504CFB93405}" type="datetimeFigureOut">
              <a:rPr lang="ru-RU" smtClean="0"/>
              <a:pPr/>
              <a:t>15.02.2018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B4EEF-CBDC-40B8-9AEB-970CC4BC8CA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659EF-0DC9-43F8-8AB5-9504CFB93405}" type="datetimeFigureOut">
              <a:rPr lang="ru-RU" smtClean="0"/>
              <a:pPr/>
              <a:t>15.02.2018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B4EEF-CBDC-40B8-9AEB-970CC4BC8CA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659EF-0DC9-43F8-8AB5-9504CFB93405}" type="datetimeFigureOut">
              <a:rPr lang="ru-RU" smtClean="0"/>
              <a:pPr/>
              <a:t>15.02.2018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B4EEF-CBDC-40B8-9AEB-970CC4BC8CA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659EF-0DC9-43F8-8AB5-9504CFB93405}" type="datetimeFigureOut">
              <a:rPr lang="ru-RU" smtClean="0"/>
              <a:pPr/>
              <a:t>15.02.2018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B4EEF-CBDC-40B8-9AEB-970CC4BC8CA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659EF-0DC9-43F8-8AB5-9504CFB93405}" type="datetimeFigureOut">
              <a:rPr lang="ru-RU" smtClean="0"/>
              <a:pPr/>
              <a:t>15.02.2018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B4EEF-CBDC-40B8-9AEB-970CC4BC8CA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659EF-0DC9-43F8-8AB5-9504CFB93405}" type="datetimeFigureOut">
              <a:rPr lang="ru-RU" smtClean="0"/>
              <a:pPr/>
              <a:t>15.02.2018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B4EEF-CBDC-40B8-9AEB-970CC4BC8CA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659EF-0DC9-43F8-8AB5-9504CFB93405}" type="datetimeFigureOut">
              <a:rPr lang="ru-RU" smtClean="0"/>
              <a:pPr/>
              <a:t>15.02.2018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FA0B4EEF-CBDC-40B8-9AEB-970CC4BC8CA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3C659EF-0DC9-43F8-8AB5-9504CFB93405}" type="datetimeFigureOut">
              <a:rPr lang="ru-RU" smtClean="0"/>
              <a:pPr/>
              <a:t>15.02.2018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FA0B4EEF-CBDC-40B8-9AEB-970CC4BC8CA9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pkb1.ru/" TargetMode="Externa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jpe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5.jpeg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:\data\sereginaei\Рабочий стол\ФОТО МЕРОПРИЯТИЙ СОЛНЦЕВО\Календарь Макет\Календарь панорамы\Панорама 2.png"/>
          <p:cNvPicPr>
            <a:picLocks noChangeAspect="1" noChangeArrowheads="1"/>
          </p:cNvPicPr>
          <p:nvPr/>
        </p:nvPicPr>
        <p:blipFill>
          <a:blip r:embed="rId2" cstate="print">
            <a:lum contrast="10000"/>
          </a:blip>
          <a:srcRect l="7643" r="3125"/>
          <a:stretch>
            <a:fillRect/>
          </a:stretch>
        </p:blipFill>
        <p:spPr bwMode="auto">
          <a:xfrm>
            <a:off x="-1" y="0"/>
            <a:ext cx="9174437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Заголовок 3"/>
          <p:cNvSpPr txBox="1">
            <a:spLocks/>
          </p:cNvSpPr>
          <p:nvPr/>
        </p:nvSpPr>
        <p:spPr>
          <a:xfrm>
            <a:off x="0" y="5387975"/>
            <a:ext cx="9001156" cy="1470025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400" b="1" i="0" u="none" strike="noStrike" kern="1200" cap="none" spc="0" normalizeH="0" baseline="0" noProof="0" dirty="0" smtClean="0">
              <a:ln>
                <a:noFill/>
              </a:ln>
              <a:solidFill>
                <a:schemeClr val="bg2">
                  <a:lumMod val="40000"/>
                  <a:lumOff val="60000"/>
                </a:schemeClr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3400" b="1" dirty="0" smtClean="0">
              <a:solidFill>
                <a:schemeClr val="bg2">
                  <a:lumMod val="40000"/>
                  <a:lumOff val="60000"/>
                </a:schemeClr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«О РЕЗУЛЬТАТАХ ДЕЯТЕЛЬНОСТИ УПРАВЫ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РАЙОНА СОЛНЦЕВО</a:t>
            </a:r>
            <a:r>
              <a:rPr kumimoji="0" lang="ru-RU" sz="3200" b="1" i="0" u="none" strike="noStrike" kern="1200" cap="none" spc="0" normalizeH="0" noProof="0" dirty="0" smtClean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ГОРОДА МОСКВЫ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ЗА</a:t>
            </a:r>
            <a:r>
              <a:rPr kumimoji="0" lang="ru-RU" sz="3200" b="1" i="0" u="none" strike="noStrike" kern="1200" cap="none" spc="0" normalizeH="0" noProof="0" dirty="0" smtClean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2017 ГОД»</a:t>
            </a:r>
          </a:p>
        </p:txBody>
      </p:sp>
      <p:pic>
        <p:nvPicPr>
          <p:cNvPr id="1026" name="Picture 2" descr="d:\data\sereginaei\Рабочий стол\Стенд\Герб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29454" y="285728"/>
            <a:ext cx="2071702" cy="2071702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0" y="500042"/>
            <a:ext cx="7072513" cy="169277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ОТЧЕТ ГЛАВЫ УПРАВЫ РАЙОНА СОЛНЦЕВО</a:t>
            </a:r>
            <a:br>
              <a:rPr lang="ru-RU" sz="24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24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НА ЗАСЕДАНИИ СОВЕТА ДЕПУТАТОВ </a:t>
            </a:r>
          </a:p>
          <a:p>
            <a:pPr algn="ctr"/>
            <a:r>
              <a:rPr lang="ru-RU" sz="24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МУНИЦИПАЛЬНОГО ОКРУГА СОЛНЦЕВО</a:t>
            </a:r>
            <a:br>
              <a:rPr lang="ru-RU" sz="24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32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14 февраля </a:t>
            </a:r>
            <a:r>
              <a:rPr lang="ru-RU" sz="32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2018 года</a:t>
            </a:r>
            <a:endParaRPr lang="ru-RU" sz="32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214290"/>
            <a:ext cx="7772400" cy="1362456"/>
          </a:xfrm>
        </p:spPr>
        <p:txBody>
          <a:bodyPr/>
          <a:lstStyle/>
          <a:p>
            <a:pPr algn="ctr"/>
            <a:r>
              <a:rPr lang="ru-RU" sz="32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Ремонт асфальтобетонных покрытий с заменой бортового камня</a:t>
            </a:r>
            <a:endParaRPr lang="ru-RU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2338" name="Picture 2" descr="d:\data\sereginaei\Рабочий стол\Отчёт ГУ (презентация)\Фото по докладу главы\Волынская 3 тротуар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2357430"/>
            <a:ext cx="2971822" cy="400052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1142976" y="1714488"/>
            <a:ext cx="25717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Ул. Волынская, д.3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2341" name="Picture 5" descr="d:\data\sereginaei\Рабочий стол\Отчёт ГУ (презентация)\Фото по докладу главы\ИДН ГМС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3000372"/>
            <a:ext cx="4095736" cy="307180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5286380" y="2357430"/>
            <a:ext cx="25717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Ул. Главмосстроя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0034" y="214290"/>
            <a:ext cx="7851648" cy="1057284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</a:t>
            </a:r>
            <a:r>
              <a:rPr lang="ru-RU" sz="3200" dirty="0" smtClean="0"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заимодействие с органами местного самоуправления</a:t>
            </a:r>
            <a:endParaRPr lang="ru-RU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28596" y="2000240"/>
            <a:ext cx="835824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buFont typeface="Arial" pitchFamily="34" charset="0"/>
              <a:buChar char="•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о согласовании ежеквартального сводного календарного плана района Солнцево по досуговой, социально-воспитательной, физкультурно-оздоровительной и спортивной работе с населением по месту жительства;</a:t>
            </a:r>
          </a:p>
          <a:p>
            <a:pPr lvl="0" algn="just">
              <a:buFont typeface="Arial" pitchFamily="34" charset="0"/>
              <a:buChar char="•"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>
              <a:buFont typeface="Arial" pitchFamily="34" charset="0"/>
              <a:buChar char="•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о готовности района Солнцево к зимнему периоду 2017-2018 гг.;</a:t>
            </a:r>
          </a:p>
          <a:p>
            <a:pPr lvl="0" algn="just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>
              <a:buFont typeface="Arial" pitchFamily="34" charset="0"/>
              <a:buChar char="•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о программе благоустройства дворовых территорий и приведению в порядок подъездов многоквартирных домов района Солнцево.</a:t>
            </a:r>
          </a:p>
          <a:p>
            <a:pPr lvl="0" algn="just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>
              <a:buFont typeface="Arial" pitchFamily="34" charset="0"/>
              <a:buChar char="•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о Комплексной программе развития территории и проведении работ по благоустройству дворовых территорий района Солнцево в 2017 и 2018 годах.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1472" y="2571744"/>
            <a:ext cx="7851648" cy="1828800"/>
          </a:xfrm>
        </p:spPr>
        <p:txBody>
          <a:bodyPr>
            <a:noAutofit/>
          </a:bodyPr>
          <a:lstStyle/>
          <a:p>
            <a:pPr algn="ctr"/>
            <a:r>
              <a:rPr lang="ru-RU" sz="8800" dirty="0" smtClean="0">
                <a:solidFill>
                  <a:schemeClr val="tx1"/>
                </a:solidFill>
              </a:rPr>
              <a:t>Спасибо за внимание!</a:t>
            </a:r>
            <a:endParaRPr lang="ru-RU" sz="8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:\data\sereginaei\Рабочий стол\ФОТО МЕРОПРИЯТИЙ СОЛНЦЕВО\Календарь Макет\Календарь панорамы\Панорама 2.png"/>
          <p:cNvPicPr>
            <a:picLocks noChangeAspect="1" noChangeArrowheads="1"/>
          </p:cNvPicPr>
          <p:nvPr/>
        </p:nvPicPr>
        <p:blipFill>
          <a:blip r:embed="rId2" cstate="print">
            <a:lum contrast="10000"/>
          </a:blip>
          <a:srcRect l="7643" r="3125"/>
          <a:stretch>
            <a:fillRect/>
          </a:stretch>
        </p:blipFill>
        <p:spPr bwMode="auto">
          <a:xfrm>
            <a:off x="-1" y="0"/>
            <a:ext cx="9174437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Заголовок 3"/>
          <p:cNvSpPr txBox="1">
            <a:spLocks/>
          </p:cNvSpPr>
          <p:nvPr/>
        </p:nvSpPr>
        <p:spPr>
          <a:xfrm>
            <a:off x="0" y="5387975"/>
            <a:ext cx="9001156" cy="1470025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400" b="1" i="0" u="none" strike="noStrike" kern="1200" cap="none" spc="0" normalizeH="0" baseline="0" noProof="0" dirty="0" smtClean="0">
              <a:ln>
                <a:noFill/>
              </a:ln>
              <a:solidFill>
                <a:schemeClr val="bg2">
                  <a:lumMod val="40000"/>
                  <a:lumOff val="60000"/>
                </a:schemeClr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3400" b="1" dirty="0" smtClean="0">
              <a:solidFill>
                <a:schemeClr val="bg2">
                  <a:lumMod val="40000"/>
                  <a:lumOff val="60000"/>
                </a:schemeClr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«О РЕЗУЛЬТАТАХ ДЕЯТЕЛЬНОСТИ УПРАВЫ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РАЙОНА СОЛНЦЕВО</a:t>
            </a:r>
            <a:r>
              <a:rPr kumimoji="0" lang="ru-RU" sz="3200" b="1" i="0" u="none" strike="noStrike" kern="1200" cap="none" spc="0" normalizeH="0" noProof="0" dirty="0" smtClean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ГОРОДА МОСКВЫ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ЗА</a:t>
            </a:r>
            <a:r>
              <a:rPr kumimoji="0" lang="ru-RU" sz="3200" b="1" i="0" u="none" strike="noStrike" kern="1200" cap="none" spc="0" normalizeH="0" noProof="0" dirty="0" smtClean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2017 ГОД»</a:t>
            </a:r>
          </a:p>
        </p:txBody>
      </p:sp>
      <p:pic>
        <p:nvPicPr>
          <p:cNvPr id="1026" name="Picture 2" descr="d:\data\sereginaei\Рабочий стол\Стенд\Герб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29454" y="285728"/>
            <a:ext cx="2071702" cy="2071702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0" y="500042"/>
            <a:ext cx="7072513" cy="169277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ОТЧЕТ ГЛАВЫ УПРАВЫ РАЙОНА СОЛНЦЕВО</a:t>
            </a:r>
            <a:br>
              <a:rPr lang="ru-RU" sz="24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24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НА ЗАСЕДАНИИ СОВЕТА ДЕПУТАТОВ </a:t>
            </a:r>
          </a:p>
          <a:p>
            <a:pPr algn="ctr"/>
            <a:r>
              <a:rPr lang="ru-RU" sz="24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МУНИЦИПАЛЬНОГО ОКРУГА СОЛНЦЕВО</a:t>
            </a:r>
            <a:br>
              <a:rPr lang="ru-RU" sz="24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32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14 февраля </a:t>
            </a:r>
            <a:r>
              <a:rPr lang="ru-RU" sz="32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2018 года</a:t>
            </a:r>
            <a:endParaRPr lang="ru-RU" sz="32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642918"/>
            <a:ext cx="7772400" cy="1362456"/>
          </a:xfrm>
        </p:spPr>
        <p:txBody>
          <a:bodyPr/>
          <a:lstStyle/>
          <a:p>
            <a:pPr algn="ctr"/>
            <a:r>
              <a:rPr lang="ru-RU" sz="32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Устройство ограждений, установка </a:t>
            </a:r>
            <a:r>
              <a:rPr lang="ru-RU" sz="3200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антипарковочных</a:t>
            </a:r>
            <a:r>
              <a:rPr lang="ru-RU" sz="32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столбиков </a:t>
            </a:r>
            <a:br>
              <a:rPr lang="ru-RU" sz="32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 ремонт газона</a:t>
            </a:r>
            <a:br>
              <a:rPr lang="ru-RU" sz="32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Солнцевский пр-т, д.13, корп.1            ул. Родниковая, 14 </a:t>
            </a: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00100" y="5857892"/>
            <a:ext cx="2357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до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5429256" y="5857892"/>
            <a:ext cx="2357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после</a:t>
            </a:r>
            <a:endParaRPr lang="ru-RU" dirty="0"/>
          </a:p>
        </p:txBody>
      </p:sp>
      <p:pic>
        <p:nvPicPr>
          <p:cNvPr id="141314" name="Picture 2" descr="d:\data\sereginaei\Рабочий стол\Отчёт ГУ (презентация)\Фото по докладу главы\Солнцевский 13 корп. 1 столбик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04" y="2428868"/>
            <a:ext cx="2643206" cy="400052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41315" name="Picture 3" descr="d:\data\sereginaei\Рабочий стол\Отчёт ГУ (презентация)\Фото по докладу главы\Родниковая большие карты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2428868"/>
            <a:ext cx="2714644" cy="400052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6" name="Диаграмма 5"/>
          <p:cNvGraphicFramePr>
            <a:graphicFrameLocks/>
          </p:cNvGraphicFramePr>
          <p:nvPr/>
        </p:nvGraphicFramePr>
        <p:xfrm>
          <a:off x="214282" y="285728"/>
          <a:ext cx="8715436" cy="62151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642918"/>
            <a:ext cx="7772400" cy="1362456"/>
          </a:xfrm>
        </p:spPr>
        <p:txBody>
          <a:bodyPr/>
          <a:lstStyle/>
          <a:p>
            <a:pPr algn="ctr"/>
            <a:r>
              <a:rPr lang="ru-RU" sz="32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Устройство ограждений, установка пешеходных ограждений </a:t>
            </a:r>
            <a:br>
              <a:rPr lang="ru-RU" sz="32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Солнцевский пр-т, д.21</a:t>
            </a:r>
            <a:endParaRPr lang="ru-RU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D:\Data\Desktop\IMG-20170720-WA0009.jpg"/>
          <p:cNvPicPr/>
          <p:nvPr/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rto="http://schemas.microsoft.com/office/word/2006/arto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285720" y="2428868"/>
            <a:ext cx="4214842" cy="328614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Рисунок 4" descr="D:\Data\Desktop\IMG_0682-31-07-17-11-11.JPG"/>
          <p:cNvPicPr/>
          <p:nvPr/>
        </p:nvPicPr>
        <p:blipFill>
          <a:blip r:embed="rId3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rto="http://schemas.microsoft.com/office/word/2006/arto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4714876" y="2428868"/>
            <a:ext cx="4106842" cy="327656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1000100" y="5857892"/>
            <a:ext cx="2357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до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5429256" y="5857892"/>
            <a:ext cx="2357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после</a:t>
            </a:r>
            <a:endParaRPr lang="ru-RU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>
            <a:graphicFrameLocks/>
          </p:cNvGraphicFramePr>
          <p:nvPr/>
        </p:nvGraphicFramePr>
        <p:xfrm>
          <a:off x="285720" y="285728"/>
          <a:ext cx="8572560" cy="61436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1472" y="0"/>
            <a:ext cx="7851648" cy="685816"/>
          </a:xfrm>
        </p:spPr>
        <p:txBody>
          <a:bodyPr>
            <a:normAutofit/>
          </a:bodyPr>
          <a:lstStyle/>
          <a:p>
            <a:pPr algn="ctr"/>
            <a:r>
              <a:rPr lang="ru-RU" sz="4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Благоустройство дворов</a:t>
            </a:r>
            <a:endParaRPr lang="ru-RU" sz="4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571472" y="1000108"/>
            <a:ext cx="7854696" cy="486216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dirty="0" smtClean="0"/>
              <a:t>Ул. Производственная, д. 4</a:t>
            </a:r>
          </a:p>
          <a:p>
            <a:pPr algn="ctr"/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1285852" y="1785926"/>
            <a:ext cx="23574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до</a:t>
            </a:r>
            <a:endParaRPr lang="ru-RU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5357818" y="1785926"/>
            <a:ext cx="23574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после</a:t>
            </a:r>
            <a:endParaRPr lang="ru-RU" sz="2800" dirty="0"/>
          </a:p>
        </p:txBody>
      </p:sp>
      <p:pic>
        <p:nvPicPr>
          <p:cNvPr id="13" name="Picture 2" descr="C:\Users\DEZ_022\Desktop\фото стимулир\Произ 4 (1)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2928934"/>
            <a:ext cx="3786213" cy="269842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4" name="Рисунок 13" descr="D:\Data\Desktop\Стимулирование\Производственная 4\IMG_4296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 b="24555"/>
          <a:stretch>
            <a:fillRect/>
          </a:stretch>
        </p:blipFill>
        <p:spPr bwMode="auto">
          <a:xfrm>
            <a:off x="5214942" y="2357430"/>
            <a:ext cx="3000396" cy="200026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5" name="Рисунок 14" descr="D:\Data\Desktop\Стимулирование\Производственная 4\IMG_4297.JPG"/>
          <p:cNvPicPr/>
          <p:nvPr/>
        </p:nvPicPr>
        <p:blipFill>
          <a:blip r:embed="rId4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5214942" y="4500570"/>
            <a:ext cx="3004856" cy="206030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4282" y="142852"/>
            <a:ext cx="8715436" cy="1828800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Мероприятия, реализованные по итогам голосования на </a:t>
            </a:r>
            <a:br>
              <a:rPr lang="ru-RU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портале «Активный гражданин»</a:t>
            </a:r>
            <a:br>
              <a:rPr lang="ru-RU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85786" y="2285992"/>
            <a:ext cx="7854696" cy="4286280"/>
          </a:xfrm>
        </p:spPr>
        <p:txBody>
          <a:bodyPr>
            <a:normAutofit fontScale="47500" lnSpcReduction="20000"/>
          </a:bodyPr>
          <a:lstStyle/>
          <a:p>
            <a:pPr algn="ctr"/>
            <a:r>
              <a:rPr lang="ru-RU" sz="5100" b="1" u="sng" dirty="0" smtClean="0">
                <a:latin typeface="Times New Roman" pitchFamily="18" charset="0"/>
                <a:cs typeface="Times New Roman" pitchFamily="18" charset="0"/>
              </a:rPr>
              <a:t>на сумму 30 491,8 тыс. рублей, в том числе:</a:t>
            </a:r>
          </a:p>
          <a:p>
            <a:pPr algn="l"/>
            <a:endParaRPr lang="ru-RU" sz="51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l"/>
            <a:r>
              <a:rPr lang="ru-RU" sz="5100" dirty="0" smtClean="0">
                <a:latin typeface="Times New Roman" pitchFamily="18" charset="0"/>
                <a:cs typeface="Times New Roman" pitchFamily="18" charset="0"/>
              </a:rPr>
              <a:t>ул. Главмосстроя, д. 8 - на сумму </a:t>
            </a:r>
            <a:r>
              <a:rPr lang="ru-RU" sz="5100" b="1" dirty="0" smtClean="0">
                <a:latin typeface="Times New Roman" pitchFamily="18" charset="0"/>
                <a:cs typeface="Times New Roman" pitchFamily="18" charset="0"/>
              </a:rPr>
              <a:t>9 034,1 тыс. рублей</a:t>
            </a:r>
            <a:r>
              <a:rPr lang="ru-RU" sz="51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lvl="0" algn="l"/>
            <a:endParaRPr lang="ru-RU" sz="51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l"/>
            <a:r>
              <a:rPr lang="ru-RU" sz="5100" dirty="0" smtClean="0">
                <a:latin typeface="Times New Roman" pitchFamily="18" charset="0"/>
                <a:cs typeface="Times New Roman" pitchFamily="18" charset="0"/>
              </a:rPr>
              <a:t>ул. Главмосстроя, д. 12 - на сумму </a:t>
            </a:r>
            <a:r>
              <a:rPr lang="ru-RU" sz="5100" b="1" dirty="0" smtClean="0">
                <a:latin typeface="Times New Roman" pitchFamily="18" charset="0"/>
                <a:cs typeface="Times New Roman" pitchFamily="18" charset="0"/>
              </a:rPr>
              <a:t>6 870,5 тыс. рублей;</a:t>
            </a:r>
          </a:p>
          <a:p>
            <a:pPr lvl="0" algn="l"/>
            <a:endParaRPr lang="ru-RU" sz="51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l"/>
            <a:r>
              <a:rPr lang="ru-RU" sz="5100" dirty="0" smtClean="0">
                <a:latin typeface="Times New Roman" pitchFamily="18" charset="0"/>
                <a:cs typeface="Times New Roman" pitchFamily="18" charset="0"/>
              </a:rPr>
              <a:t>ул. Главмосстроя, д. 7 - на сумму </a:t>
            </a:r>
            <a:r>
              <a:rPr lang="ru-RU" sz="5100" b="1" dirty="0" smtClean="0">
                <a:latin typeface="Times New Roman" pitchFamily="18" charset="0"/>
                <a:cs typeface="Times New Roman" pitchFamily="18" charset="0"/>
              </a:rPr>
              <a:t>6 928,1 тыс. рублей</a:t>
            </a:r>
            <a:r>
              <a:rPr lang="ru-RU" sz="51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lvl="0" algn="l"/>
            <a:endParaRPr lang="ru-RU" sz="5100" dirty="0" smtClean="0"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ru-RU" sz="5100" dirty="0" smtClean="0">
                <a:latin typeface="Times New Roman" pitchFamily="18" charset="0"/>
                <a:cs typeface="Times New Roman" pitchFamily="18" charset="0"/>
              </a:rPr>
              <a:t>ул. 50 лет Октября, д. 6 - обустройство </a:t>
            </a:r>
            <a:r>
              <a:rPr lang="ru-RU" sz="5100" b="1" dirty="0" smtClean="0">
                <a:latin typeface="Times New Roman" pitchFamily="18" charset="0"/>
                <a:cs typeface="Times New Roman" pitchFamily="18" charset="0"/>
              </a:rPr>
              <a:t>1-й</a:t>
            </a:r>
            <a:r>
              <a:rPr lang="ru-RU" sz="5100" dirty="0" smtClean="0">
                <a:latin typeface="Times New Roman" pitchFamily="18" charset="0"/>
                <a:cs typeface="Times New Roman" pitchFamily="18" charset="0"/>
              </a:rPr>
              <a:t> спортивной площадки на сумму </a:t>
            </a:r>
            <a:r>
              <a:rPr lang="ru-RU" sz="5100" b="1" dirty="0" smtClean="0">
                <a:latin typeface="Times New Roman" pitchFamily="18" charset="0"/>
                <a:cs typeface="Times New Roman" pitchFamily="18" charset="0"/>
              </a:rPr>
              <a:t>7 659,1 тыс.рублей.</a:t>
            </a:r>
            <a:endParaRPr lang="ru-RU" sz="51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4282" y="571480"/>
            <a:ext cx="8572560" cy="1128722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Мероприятия, реализованные по итогам голосования на </a:t>
            </a:r>
            <a:b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портале «АКТИВНЫЙ ГРАЖДАНИН»</a:t>
            </a:r>
            <a:b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ул. Главмосстроя, д. 12</a:t>
            </a:r>
            <a:endParaRPr lang="ru-RU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14414" y="1785926"/>
            <a:ext cx="23574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до</a:t>
            </a:r>
            <a:endParaRPr lang="ru-RU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5143504" y="1785926"/>
            <a:ext cx="23574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после</a:t>
            </a:r>
            <a:endParaRPr lang="ru-RU" sz="2800" dirty="0"/>
          </a:p>
        </p:txBody>
      </p:sp>
      <p:pic>
        <p:nvPicPr>
          <p:cNvPr id="14" name="Picture 1" descr="C:\Users\DEZ_022\Desktop\фото стимулиров\гмс 10 ллл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2357430"/>
            <a:ext cx="3429024" cy="200026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5" name="Picture 1" descr="C:\Users\DEZ_022\Desktop\фото стимулиров\гмс 10 ляля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4500570"/>
            <a:ext cx="3429024" cy="214314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6" name="Рисунок 15" descr="D:\Data\Desktop\Стимулирование\Главмосстроя 12\IMG-20170811-WA0008.jpg"/>
          <p:cNvPicPr/>
          <p:nvPr/>
        </p:nvPicPr>
        <p:blipFill>
          <a:blip r:embed="rId4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4643438" y="2357430"/>
            <a:ext cx="3429024" cy="200026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7" name="Рисунок 16" descr="D:\Data\Desktop\Стимулирование\Главмосстроя 12\IMG-20170811-WA0002.jpg"/>
          <p:cNvPicPr/>
          <p:nvPr/>
        </p:nvPicPr>
        <p:blipFill>
          <a:blip r:embed="rId5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4643438" y="4500570"/>
            <a:ext cx="3447557" cy="214314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1472" y="357166"/>
            <a:ext cx="7851648" cy="18288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Региональная программа капитального ремонта </a:t>
            </a:r>
            <a:r>
              <a:rPr lang="ru-RU" sz="3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общедомового</a:t>
            </a:r>
            <a:r>
              <a:rPr lang="ru-RU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имущества многоквартирных домов</a:t>
            </a:r>
            <a:r>
              <a:rPr lang="ru-RU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2844" y="1857364"/>
            <a:ext cx="8715436" cy="4714908"/>
          </a:xfrm>
        </p:spPr>
        <p:txBody>
          <a:bodyPr>
            <a:normAutofit fontScale="77500" lnSpcReduction="20000"/>
          </a:bodyPr>
          <a:lstStyle/>
          <a:p>
            <a:r>
              <a:rPr lang="ru-RU" dirty="0" smtClean="0"/>
              <a:t> </a:t>
            </a:r>
          </a:p>
          <a:p>
            <a:pPr algn="ctr"/>
            <a:r>
              <a:rPr lang="ru-RU" dirty="0" smtClean="0"/>
              <a:t>В рамках программы заказчиком капитального ремонта </a:t>
            </a:r>
            <a:r>
              <a:rPr lang="ru-RU" dirty="0" err="1" smtClean="0"/>
              <a:t>общедомового</a:t>
            </a:r>
            <a:r>
              <a:rPr lang="ru-RU" dirty="0" smtClean="0"/>
              <a:t> имущества МКД является </a:t>
            </a:r>
          </a:p>
          <a:p>
            <a:pPr algn="ctr"/>
            <a:endParaRPr lang="ru-RU" dirty="0" smtClean="0"/>
          </a:p>
          <a:p>
            <a:pPr algn="ctr"/>
            <a:r>
              <a:rPr lang="ru-RU" sz="3100" b="1" dirty="0" smtClean="0"/>
              <a:t>Департамент капитального ремонта города Москвы</a:t>
            </a:r>
            <a:r>
              <a:rPr lang="ru-RU" dirty="0" smtClean="0"/>
              <a:t>. </a:t>
            </a:r>
          </a:p>
          <a:p>
            <a:pPr algn="ctr"/>
            <a:endParaRPr lang="ru-RU" dirty="0" smtClean="0"/>
          </a:p>
          <a:p>
            <a:pPr algn="ctr"/>
            <a:r>
              <a:rPr lang="ru-RU" dirty="0" smtClean="0"/>
              <a:t>Более подробную информацию по региональной программе капитального ремонта </a:t>
            </a:r>
            <a:r>
              <a:rPr lang="ru-RU" dirty="0" err="1" smtClean="0"/>
              <a:t>общедомового</a:t>
            </a:r>
            <a:r>
              <a:rPr lang="ru-RU" dirty="0" smtClean="0"/>
              <a:t> имущества МКД и сроках её проведения можно получить на официальном сайте Департамента: </a:t>
            </a:r>
          </a:p>
          <a:p>
            <a:pPr algn="ctr"/>
            <a:endParaRPr lang="ru-RU" dirty="0" smtClean="0"/>
          </a:p>
          <a:p>
            <a:pPr algn="ctr"/>
            <a:r>
              <a:rPr lang="ru-RU" b="1" dirty="0" smtClean="0"/>
              <a:t>http://fond.mos.ru/.</a:t>
            </a:r>
          </a:p>
          <a:p>
            <a:pPr algn="ctr"/>
            <a:endParaRPr lang="ru-RU" b="1" dirty="0" smtClean="0"/>
          </a:p>
          <a:p>
            <a:pPr algn="ctr"/>
            <a:r>
              <a:rPr lang="ru-RU" dirty="0" smtClean="0"/>
              <a:t>В краткосрочной программе по капитальному ремонту МКД в 2017 году в районе Солнцево были запланированы и частично выполнены работы в </a:t>
            </a:r>
            <a:r>
              <a:rPr lang="ru-RU" b="1" dirty="0" smtClean="0"/>
              <a:t>13</a:t>
            </a:r>
            <a:r>
              <a:rPr lang="ru-RU" dirty="0" smtClean="0"/>
              <a:t> жилых домах.</a:t>
            </a:r>
            <a:endParaRPr lang="ru-RU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7158" y="142852"/>
            <a:ext cx="8286808" cy="928694"/>
          </a:xfrm>
        </p:spPr>
        <p:txBody>
          <a:bodyPr>
            <a:normAutofit/>
          </a:bodyPr>
          <a:lstStyle/>
          <a:p>
            <a:pPr algn="ctr"/>
            <a:r>
              <a:rPr lang="ru-RU" sz="4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Ремонт и замена лифтов</a:t>
            </a:r>
            <a:endParaRPr lang="ru-RU" sz="4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8596" y="1285860"/>
            <a:ext cx="8501122" cy="4357718"/>
          </a:xfrm>
        </p:spPr>
        <p:txBody>
          <a:bodyPr>
            <a:noAutofit/>
          </a:bodyPr>
          <a:lstStyle/>
          <a:p>
            <a:pPr algn="l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 2017 году были выполнены работы по замене лифтового оборудования в количестве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28 лифтов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в 11 подъездах 4 многоквартирных домов района, находящихся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 в управлении ГБУ «Жилищник района Солнцево»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l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ул. Волынская, д.8, (6 лифтов);</a:t>
            </a:r>
          </a:p>
          <a:p>
            <a:pPr algn="l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ул. Родниковая, д.4, корп.5 (4 лифтов);</a:t>
            </a:r>
          </a:p>
          <a:p>
            <a:pPr algn="l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ул. Авиаторов, д.8, корп.1 (6 лифтов);</a:t>
            </a:r>
          </a:p>
          <a:p>
            <a:pPr algn="l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ул. Щорса, д.8, корп.1 (6 лифтов);</a:t>
            </a:r>
          </a:p>
          <a:p>
            <a:pPr algn="l">
              <a:buFontTx/>
              <a:buChar char="-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ул. Богданова, д. 42 (6 лифтов в 2017 году, 3 – в плане на 2018 год).</a:t>
            </a:r>
          </a:p>
          <a:p>
            <a:pPr algn="l">
              <a:buFontTx/>
              <a:buChar char="-"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l">
              <a:buFontTx/>
              <a:buChar char="-"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Заказчиком работ является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Фонд капитального ремонта города Москвы</a:t>
            </a:r>
          </a:p>
          <a:p>
            <a:endParaRPr lang="ru-RU" sz="2000" b="1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3" descr="C:\Users\Arctic\Desktop\Управа 25.06.2011\С заливками\Зажатые\Контур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86380" y="642918"/>
            <a:ext cx="3643338" cy="5797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214282" y="1000108"/>
          <a:ext cx="5000660" cy="5339127"/>
        </p:xfrm>
        <a:graphic>
          <a:graphicData uri="http://schemas.openxmlformats.org/drawingml/2006/table">
            <a:tbl>
              <a:tblPr/>
              <a:tblGrid>
                <a:gridCol w="3857652"/>
                <a:gridCol w="1143008"/>
              </a:tblGrid>
              <a:tr h="35719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kern="50" dirty="0">
                          <a:solidFill>
                            <a:schemeClr val="accent1"/>
                          </a:solidFill>
                          <a:latin typeface="Times New Roman"/>
                          <a:ea typeface="Lucida Sans Unicode"/>
                          <a:cs typeface="Mangal"/>
                        </a:rPr>
                        <a:t>Площадь территории района</a:t>
                      </a:r>
                      <a:endParaRPr lang="ru-RU" sz="1200" kern="50" dirty="0">
                        <a:solidFill>
                          <a:schemeClr val="accent1"/>
                        </a:solidFill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50">
                          <a:solidFill>
                            <a:schemeClr val="accent1"/>
                          </a:solidFill>
                          <a:latin typeface="Times New Roman"/>
                          <a:ea typeface="Lucida Sans Unicode"/>
                          <a:cs typeface="Mangal"/>
                        </a:rPr>
                        <a:t>1 128,79 га</a:t>
                      </a:r>
                      <a:endParaRPr lang="ru-RU" sz="1200" kern="50">
                        <a:solidFill>
                          <a:schemeClr val="accent1"/>
                        </a:solidFill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719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kern="50" dirty="0">
                          <a:solidFill>
                            <a:schemeClr val="accent1"/>
                          </a:solidFill>
                          <a:latin typeface="Times New Roman"/>
                          <a:ea typeface="Lucida Sans Unicode"/>
                          <a:cs typeface="Mangal"/>
                        </a:rPr>
                        <a:t>Площадь территорий природных комплексов</a:t>
                      </a:r>
                      <a:endParaRPr lang="ru-RU" sz="1200" kern="50" dirty="0">
                        <a:solidFill>
                          <a:schemeClr val="accent1"/>
                        </a:solidFill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50">
                          <a:solidFill>
                            <a:schemeClr val="accent1"/>
                          </a:solidFill>
                          <a:latin typeface="Times New Roman"/>
                          <a:ea typeface="Lucida Sans Unicode"/>
                          <a:cs typeface="Mangal"/>
                        </a:rPr>
                        <a:t>264,00 га</a:t>
                      </a:r>
                      <a:endParaRPr lang="ru-RU" sz="1200" kern="50">
                        <a:solidFill>
                          <a:schemeClr val="accent1"/>
                        </a:solidFill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719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kern="50" dirty="0">
                          <a:solidFill>
                            <a:schemeClr val="accent1"/>
                          </a:solidFill>
                          <a:latin typeface="Times New Roman"/>
                          <a:ea typeface="Lucida Sans Unicode"/>
                          <a:cs typeface="Mangal"/>
                        </a:rPr>
                        <a:t>Численность населения</a:t>
                      </a:r>
                      <a:endParaRPr lang="ru-RU" sz="1200" kern="50" dirty="0">
                        <a:solidFill>
                          <a:schemeClr val="accent1"/>
                        </a:solidFill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50" dirty="0" smtClean="0">
                          <a:solidFill>
                            <a:schemeClr val="accent1"/>
                          </a:solidFill>
                          <a:latin typeface="Times New Roman"/>
                          <a:ea typeface="Lucida Sans Unicode"/>
                          <a:cs typeface="Mangal"/>
                        </a:rPr>
                        <a:t>123 410 чел</a:t>
                      </a:r>
                      <a:r>
                        <a:rPr lang="ru-RU" sz="1400" b="1" kern="50" dirty="0">
                          <a:solidFill>
                            <a:schemeClr val="accent1"/>
                          </a:solidFill>
                          <a:latin typeface="Times New Roman"/>
                          <a:ea typeface="Lucida Sans Unicode"/>
                          <a:cs typeface="Mangal"/>
                        </a:rPr>
                        <a:t>.</a:t>
                      </a:r>
                      <a:endParaRPr lang="ru-RU" sz="1200" kern="50" dirty="0">
                        <a:solidFill>
                          <a:schemeClr val="accent1"/>
                        </a:solidFill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719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kern="50" dirty="0">
                          <a:solidFill>
                            <a:schemeClr val="accent1"/>
                          </a:solidFill>
                          <a:latin typeface="Times New Roman"/>
                          <a:ea typeface="Lucida Sans Unicode"/>
                          <a:cs typeface="Mangal"/>
                        </a:rPr>
                        <a:t>Количество жилых </a:t>
                      </a:r>
                      <a:r>
                        <a:rPr lang="ru-RU" sz="1400" b="1" kern="50" dirty="0" smtClean="0">
                          <a:solidFill>
                            <a:schemeClr val="accent1"/>
                          </a:solidFill>
                          <a:latin typeface="Times New Roman"/>
                          <a:ea typeface="Lucida Sans Unicode"/>
                          <a:cs typeface="Mangal"/>
                        </a:rPr>
                        <a:t>домов, </a:t>
                      </a:r>
                      <a:r>
                        <a:rPr lang="ru-RU" sz="1200" b="0" i="1" kern="50" dirty="0" smtClean="0">
                          <a:solidFill>
                            <a:schemeClr val="accent1"/>
                          </a:solidFill>
                          <a:latin typeface="Times New Roman"/>
                          <a:ea typeface="Lucida Sans Unicode"/>
                          <a:cs typeface="Mangal"/>
                        </a:rPr>
                        <a:t>из них</a:t>
                      </a:r>
                      <a:endParaRPr lang="ru-RU" sz="1200" b="0" i="1" kern="50" dirty="0">
                        <a:solidFill>
                          <a:schemeClr val="accent1"/>
                        </a:solidFill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50" dirty="0" smtClean="0">
                          <a:solidFill>
                            <a:schemeClr val="accent1"/>
                          </a:solidFill>
                          <a:latin typeface="Times New Roman"/>
                          <a:ea typeface="Lucida Sans Unicode"/>
                          <a:cs typeface="Mangal"/>
                        </a:rPr>
                        <a:t>419</a:t>
                      </a:r>
                      <a:endParaRPr lang="ru-RU" sz="1200" kern="50" dirty="0">
                        <a:solidFill>
                          <a:schemeClr val="accent1"/>
                        </a:solidFill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431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i="1" kern="50" dirty="0" smtClean="0">
                          <a:solidFill>
                            <a:schemeClr val="accent1"/>
                          </a:solidFill>
                          <a:latin typeface="Times New Roman"/>
                          <a:ea typeface="Lucida Sans Unicode"/>
                          <a:cs typeface="Mangal"/>
                        </a:rPr>
                        <a:t>- многоквартирные дома</a:t>
                      </a:r>
                      <a:endParaRPr lang="ru-RU" sz="1200" i="1" kern="50" dirty="0">
                        <a:solidFill>
                          <a:schemeClr val="accent1"/>
                        </a:solidFill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50" dirty="0" smtClean="0">
                          <a:solidFill>
                            <a:schemeClr val="accent1"/>
                          </a:solidFill>
                          <a:latin typeface="Times New Roman"/>
                          <a:ea typeface="Lucida Sans Unicode"/>
                          <a:cs typeface="Mangal"/>
                        </a:rPr>
                        <a:t>239</a:t>
                      </a:r>
                      <a:endParaRPr lang="ru-RU" sz="1400" b="1" kern="50" dirty="0">
                        <a:solidFill>
                          <a:schemeClr val="accent1"/>
                        </a:solidFill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382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kern="50" dirty="0">
                          <a:solidFill>
                            <a:schemeClr val="accent1"/>
                          </a:solidFill>
                          <a:latin typeface="Times New Roman"/>
                          <a:ea typeface="Lucida Sans Unicode"/>
                          <a:cs typeface="Mangal"/>
                        </a:rPr>
                        <a:t>Объекты здравоохранения</a:t>
                      </a:r>
                      <a:endParaRPr lang="ru-RU" sz="1200" kern="50" dirty="0">
                        <a:solidFill>
                          <a:schemeClr val="accent1"/>
                        </a:solidFill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50" dirty="0" smtClean="0">
                          <a:solidFill>
                            <a:schemeClr val="accent1"/>
                          </a:solidFill>
                          <a:latin typeface="Times New Roman"/>
                          <a:ea typeface="Lucida Sans Unicode"/>
                          <a:cs typeface="Mangal"/>
                        </a:rPr>
                        <a:t>4</a:t>
                      </a:r>
                      <a:endParaRPr lang="ru-RU" sz="1400" b="1" kern="50" dirty="0">
                        <a:solidFill>
                          <a:schemeClr val="accent1"/>
                        </a:solidFill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090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i="1" kern="50" dirty="0" smtClean="0">
                          <a:solidFill>
                            <a:schemeClr val="accent1"/>
                          </a:solidFill>
                          <a:latin typeface="Times New Roman"/>
                          <a:ea typeface="Lucida Sans Unicode"/>
                          <a:cs typeface="Mangal"/>
                        </a:rPr>
                        <a:t>-амбулаторно-поликлинические учреждения с филиалами</a:t>
                      </a:r>
                      <a:endParaRPr lang="ru-RU" sz="1200" i="1" kern="50" dirty="0">
                        <a:solidFill>
                          <a:schemeClr val="accent1"/>
                        </a:solidFill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50" dirty="0" smtClean="0">
                          <a:solidFill>
                            <a:schemeClr val="accent1"/>
                          </a:solidFill>
                          <a:latin typeface="Times New Roman"/>
                          <a:ea typeface="Lucida Sans Unicode"/>
                          <a:cs typeface="Mangal"/>
                        </a:rPr>
                        <a:t>2</a:t>
                      </a:r>
                      <a:endParaRPr lang="ru-RU" sz="1400" b="1" kern="50" dirty="0">
                        <a:solidFill>
                          <a:schemeClr val="accent1"/>
                        </a:solidFill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431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i="1" kern="50" dirty="0" smtClean="0">
                          <a:solidFill>
                            <a:schemeClr val="accent1"/>
                          </a:solidFill>
                          <a:latin typeface="Times New Roman"/>
                          <a:ea typeface="Lucida Sans Unicode"/>
                          <a:cs typeface="Mangal"/>
                        </a:rPr>
                        <a:t>- больница</a:t>
                      </a:r>
                      <a:endParaRPr lang="ru-RU" sz="1200" i="1" kern="50" dirty="0">
                        <a:solidFill>
                          <a:schemeClr val="accent1"/>
                        </a:solidFill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50" dirty="0" smtClean="0">
                          <a:solidFill>
                            <a:schemeClr val="accent1"/>
                          </a:solidFill>
                          <a:latin typeface="Times New Roman"/>
                          <a:ea typeface="Lucida Sans Unicode"/>
                          <a:cs typeface="Mangal"/>
                        </a:rPr>
                        <a:t>1</a:t>
                      </a:r>
                      <a:endParaRPr lang="ru-RU" sz="1400" b="1" kern="50" dirty="0">
                        <a:solidFill>
                          <a:schemeClr val="accent1"/>
                        </a:solidFill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431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i="1" kern="50" dirty="0" smtClean="0">
                          <a:solidFill>
                            <a:schemeClr val="accent1"/>
                          </a:solidFill>
                          <a:latin typeface="Times New Roman"/>
                          <a:ea typeface="Lucida Sans Unicode"/>
                          <a:cs typeface="Mangal"/>
                        </a:rPr>
                        <a:t>- научно-практический</a:t>
                      </a:r>
                      <a:r>
                        <a:rPr lang="ru-RU" sz="1200" i="1" kern="50" baseline="0" dirty="0" smtClean="0">
                          <a:solidFill>
                            <a:schemeClr val="accent1"/>
                          </a:solidFill>
                          <a:latin typeface="Times New Roman"/>
                          <a:ea typeface="Lucida Sans Unicode"/>
                          <a:cs typeface="Mangal"/>
                        </a:rPr>
                        <a:t> центр</a:t>
                      </a:r>
                      <a:endParaRPr lang="ru-RU" sz="1200" i="1" kern="50" dirty="0">
                        <a:solidFill>
                          <a:schemeClr val="accent1"/>
                        </a:solidFill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50" dirty="0" smtClean="0">
                          <a:solidFill>
                            <a:schemeClr val="accent1"/>
                          </a:solidFill>
                          <a:latin typeface="Times New Roman"/>
                          <a:ea typeface="Lucida Sans Unicode"/>
                          <a:cs typeface="Mangal"/>
                        </a:rPr>
                        <a:t>1</a:t>
                      </a:r>
                      <a:endParaRPr lang="ru-RU" sz="1400" b="1" kern="50" dirty="0">
                        <a:solidFill>
                          <a:schemeClr val="accent1"/>
                        </a:solidFill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060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kern="50" dirty="0">
                          <a:solidFill>
                            <a:schemeClr val="accent1"/>
                          </a:solidFill>
                          <a:latin typeface="Times New Roman"/>
                          <a:ea typeface="Lucida Sans Unicode"/>
                          <a:cs typeface="Mangal"/>
                        </a:rPr>
                        <a:t>Объекты образования:</a:t>
                      </a:r>
                      <a:endParaRPr lang="ru-RU" sz="1200" kern="50" dirty="0">
                        <a:solidFill>
                          <a:schemeClr val="accent1"/>
                        </a:solidFill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50" dirty="0">
                          <a:solidFill>
                            <a:schemeClr val="accent1"/>
                          </a:solidFill>
                          <a:latin typeface="Times New Roman"/>
                          <a:ea typeface="Lucida Sans Unicode"/>
                          <a:cs typeface="Mangal"/>
                        </a:rPr>
                        <a:t>7</a:t>
                      </a:r>
                      <a:endParaRPr lang="ru-RU" sz="1400" kern="50" dirty="0">
                        <a:solidFill>
                          <a:schemeClr val="accent1"/>
                        </a:solidFill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767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i="1" kern="50" dirty="0" smtClean="0">
                          <a:solidFill>
                            <a:schemeClr val="accent1"/>
                          </a:solidFill>
                          <a:latin typeface="Times New Roman"/>
                          <a:ea typeface="Lucida Sans Unicode"/>
                          <a:cs typeface="Mangal"/>
                        </a:rPr>
                        <a:t>- общеобразовательные </a:t>
                      </a:r>
                      <a:r>
                        <a:rPr lang="ru-RU" sz="1200" i="1" kern="50" dirty="0">
                          <a:solidFill>
                            <a:schemeClr val="accent1"/>
                          </a:solidFill>
                          <a:latin typeface="Times New Roman"/>
                          <a:ea typeface="Lucida Sans Unicode"/>
                          <a:cs typeface="Mangal"/>
                        </a:rPr>
                        <a:t>комплексы</a:t>
                      </a:r>
                      <a:endParaRPr lang="ru-RU" sz="1200" kern="50" dirty="0">
                        <a:solidFill>
                          <a:schemeClr val="accent1"/>
                        </a:solidFill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50">
                          <a:solidFill>
                            <a:schemeClr val="accent1"/>
                          </a:solidFill>
                          <a:latin typeface="Times New Roman"/>
                          <a:ea typeface="Lucida Sans Unicode"/>
                          <a:cs typeface="Mangal"/>
                        </a:rPr>
                        <a:t>5</a:t>
                      </a:r>
                      <a:endParaRPr lang="ru-RU" sz="1400" kern="50">
                        <a:solidFill>
                          <a:schemeClr val="accent1"/>
                        </a:solidFill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863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i="1" kern="50" dirty="0" smtClean="0">
                          <a:solidFill>
                            <a:schemeClr val="accent1"/>
                          </a:solidFill>
                          <a:latin typeface="Times New Roman"/>
                          <a:ea typeface="Lucida Sans Unicode"/>
                          <a:cs typeface="Mangal"/>
                        </a:rPr>
                        <a:t>- учреждение </a:t>
                      </a:r>
                      <a:r>
                        <a:rPr lang="ru-RU" sz="1200" i="1" kern="50" dirty="0">
                          <a:solidFill>
                            <a:schemeClr val="accent1"/>
                          </a:solidFill>
                          <a:latin typeface="Times New Roman"/>
                          <a:ea typeface="Lucida Sans Unicode"/>
                          <a:cs typeface="Mangal"/>
                        </a:rPr>
                        <a:t>среднего профессионального образования</a:t>
                      </a:r>
                      <a:endParaRPr lang="ru-RU" sz="1200" kern="50" dirty="0">
                        <a:solidFill>
                          <a:schemeClr val="accent1"/>
                        </a:solidFill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50" dirty="0">
                          <a:solidFill>
                            <a:schemeClr val="accent1"/>
                          </a:solidFill>
                          <a:latin typeface="Times New Roman"/>
                          <a:ea typeface="Lucida Sans Unicode"/>
                          <a:cs typeface="Mangal"/>
                        </a:rPr>
                        <a:t>1</a:t>
                      </a:r>
                      <a:endParaRPr lang="ru-RU" sz="1400" kern="50" dirty="0">
                        <a:solidFill>
                          <a:schemeClr val="accent1"/>
                        </a:solidFill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246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i="1" kern="50" dirty="0" smtClean="0">
                          <a:solidFill>
                            <a:schemeClr val="accent1"/>
                          </a:solidFill>
                          <a:latin typeface="Times New Roman"/>
                          <a:ea typeface="Lucida Sans Unicode"/>
                          <a:cs typeface="Mangal"/>
                        </a:rPr>
                        <a:t>- коммерческое </a:t>
                      </a:r>
                      <a:r>
                        <a:rPr lang="ru-RU" sz="1200" i="1" kern="50" dirty="0">
                          <a:solidFill>
                            <a:schemeClr val="accent1"/>
                          </a:solidFill>
                          <a:latin typeface="Times New Roman"/>
                          <a:ea typeface="Lucida Sans Unicode"/>
                          <a:cs typeface="Mangal"/>
                        </a:rPr>
                        <a:t>учреждение начального и среднего образовательного уровня</a:t>
                      </a:r>
                      <a:endParaRPr lang="ru-RU" sz="1200" kern="50" dirty="0">
                        <a:solidFill>
                          <a:schemeClr val="accent1"/>
                        </a:solidFill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50" dirty="0">
                          <a:solidFill>
                            <a:schemeClr val="accent1"/>
                          </a:solidFill>
                          <a:latin typeface="Times New Roman"/>
                          <a:ea typeface="Lucida Sans Unicode"/>
                          <a:cs typeface="Mangal"/>
                        </a:rPr>
                        <a:t>1</a:t>
                      </a:r>
                      <a:endParaRPr lang="ru-RU" sz="1400" kern="50" dirty="0">
                        <a:solidFill>
                          <a:schemeClr val="accent1"/>
                        </a:solidFill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148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kern="50" dirty="0" smtClean="0">
                          <a:solidFill>
                            <a:schemeClr val="accent1"/>
                          </a:solidFill>
                          <a:latin typeface="Times New Roman"/>
                          <a:ea typeface="Lucida Sans Unicode"/>
                          <a:cs typeface="Mangal"/>
                        </a:rPr>
                        <a:t>Объекты социальной</a:t>
                      </a:r>
                      <a:r>
                        <a:rPr lang="ru-RU" sz="1400" b="1" kern="50" baseline="0" dirty="0" smtClean="0">
                          <a:solidFill>
                            <a:schemeClr val="accent1"/>
                          </a:solidFill>
                          <a:latin typeface="Times New Roman"/>
                          <a:ea typeface="Lucida Sans Unicode"/>
                          <a:cs typeface="Mangal"/>
                        </a:rPr>
                        <a:t> помощи населению</a:t>
                      </a:r>
                      <a:endParaRPr lang="ru-RU" sz="1400" b="1" kern="50" dirty="0">
                        <a:solidFill>
                          <a:schemeClr val="accent1"/>
                        </a:solidFill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50" dirty="0" smtClean="0">
                          <a:solidFill>
                            <a:schemeClr val="accent1"/>
                          </a:solidFill>
                          <a:latin typeface="Times New Roman"/>
                          <a:ea typeface="Lucida Sans Unicode"/>
                          <a:cs typeface="Mangal"/>
                        </a:rPr>
                        <a:t>6</a:t>
                      </a:r>
                      <a:endParaRPr lang="ru-RU" sz="1400" b="1" kern="50" dirty="0">
                        <a:solidFill>
                          <a:schemeClr val="accent1"/>
                        </a:solidFill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719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50" dirty="0" smtClean="0">
                          <a:solidFill>
                            <a:schemeClr val="accent1"/>
                          </a:solidFill>
                          <a:latin typeface="Times New Roman"/>
                          <a:ea typeface="Lucida Sans Unicode"/>
                          <a:cs typeface="Mangal"/>
                        </a:rPr>
                        <a:t>Объекты культуры и досуга</a:t>
                      </a:r>
                      <a:endParaRPr lang="ru-RU" sz="1400" b="1" kern="50" dirty="0">
                        <a:solidFill>
                          <a:schemeClr val="accent1"/>
                        </a:solidFill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50" dirty="0" smtClean="0">
                          <a:solidFill>
                            <a:schemeClr val="accent1"/>
                          </a:solidFill>
                          <a:latin typeface="Times New Roman"/>
                          <a:ea typeface="Lucida Sans Unicode"/>
                          <a:cs typeface="Mangal"/>
                        </a:rPr>
                        <a:t>7</a:t>
                      </a:r>
                      <a:endParaRPr lang="ru-RU" sz="1400" b="1" kern="50" dirty="0">
                        <a:solidFill>
                          <a:schemeClr val="accent1"/>
                        </a:solidFill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719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kern="50" dirty="0">
                          <a:solidFill>
                            <a:schemeClr val="accent1"/>
                          </a:solidFill>
                          <a:latin typeface="Times New Roman"/>
                          <a:ea typeface="Lucida Sans Unicode"/>
                          <a:cs typeface="Mangal"/>
                        </a:rPr>
                        <a:t>Объекты физкультуры и спорта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50" dirty="0">
                          <a:solidFill>
                            <a:schemeClr val="accent1"/>
                          </a:solidFill>
                          <a:latin typeface="Times New Roman"/>
                          <a:ea typeface="Lucida Sans Unicode"/>
                          <a:cs typeface="Mangal"/>
                        </a:rPr>
                        <a:t>21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889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kern="50" dirty="0">
                          <a:solidFill>
                            <a:schemeClr val="accent1"/>
                          </a:solidFill>
                          <a:latin typeface="Times New Roman"/>
                          <a:ea typeface="Lucida Sans Unicode"/>
                          <a:cs typeface="Mangal"/>
                        </a:rPr>
                        <a:t>Объекты </a:t>
                      </a:r>
                      <a:r>
                        <a:rPr lang="ru-RU" sz="1400" b="1" kern="50" dirty="0" smtClean="0">
                          <a:solidFill>
                            <a:schemeClr val="accent1"/>
                          </a:solidFill>
                          <a:latin typeface="Times New Roman"/>
                          <a:ea typeface="Lucida Sans Unicode"/>
                          <a:cs typeface="Mangal"/>
                        </a:rPr>
                        <a:t> сферы</a:t>
                      </a:r>
                      <a:r>
                        <a:rPr lang="ru-RU" sz="1400" b="1" kern="50" baseline="0" dirty="0" smtClean="0">
                          <a:solidFill>
                            <a:schemeClr val="accent1"/>
                          </a:solidFill>
                          <a:latin typeface="Times New Roman"/>
                          <a:ea typeface="Lucida Sans Unicode"/>
                          <a:cs typeface="Mangal"/>
                        </a:rPr>
                        <a:t> торговли и услуг</a:t>
                      </a:r>
                      <a:endParaRPr lang="ru-RU" sz="1400" b="1" kern="50" dirty="0">
                        <a:solidFill>
                          <a:schemeClr val="accent1"/>
                        </a:solidFill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50" dirty="0" smtClean="0">
                          <a:solidFill>
                            <a:srgbClr val="0070C0"/>
                          </a:solidFill>
                          <a:latin typeface="Times New Roman"/>
                          <a:ea typeface="Lucida Sans Unicode"/>
                          <a:cs typeface="Mangal"/>
                        </a:rPr>
                        <a:t>280</a:t>
                      </a:r>
                      <a:endParaRPr lang="ru-RU" sz="1400" b="1" kern="50" dirty="0">
                        <a:solidFill>
                          <a:srgbClr val="0070C0"/>
                        </a:solidFill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advClick="0" advTm="700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14300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Список  управляющих организаций </a:t>
            </a:r>
            <a:r>
              <a:rPr lang="ru-RU" sz="4000" dirty="0" smtClean="0"/>
              <a:t/>
            </a:r>
            <a:br>
              <a:rPr lang="ru-RU" sz="4000" dirty="0" smtClean="0"/>
            </a:br>
            <a:endParaRPr lang="ru-RU" sz="40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357158" y="642918"/>
          <a:ext cx="8572560" cy="5941866"/>
        </p:xfrm>
        <a:graphic>
          <a:graphicData uri="http://schemas.openxmlformats.org/drawingml/2006/table">
            <a:tbl>
              <a:tblPr/>
              <a:tblGrid>
                <a:gridCol w="732698"/>
                <a:gridCol w="1910508"/>
                <a:gridCol w="2857520"/>
                <a:gridCol w="3071834"/>
              </a:tblGrid>
              <a:tr h="42862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kern="0" dirty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№ </a:t>
                      </a:r>
                      <a:r>
                        <a:rPr lang="ru-RU" sz="1100" b="1" kern="0" dirty="0" err="1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п</a:t>
                      </a:r>
                      <a:r>
                        <a:rPr lang="ru-RU" sz="1100" b="1" kern="0" dirty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/</a:t>
                      </a:r>
                      <a:r>
                        <a:rPr lang="ru-RU" sz="1100" b="1" kern="0" dirty="0" err="1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п</a:t>
                      </a:r>
                      <a:endParaRPr lang="ru-RU" sz="1100" kern="50" dirty="0">
                        <a:latin typeface="+mj-lt"/>
                        <a:ea typeface="Lucida Sans Unicode"/>
                        <a:cs typeface="Mangal"/>
                      </a:endParaRPr>
                    </a:p>
                  </a:txBody>
                  <a:tcPr marL="37527" marR="375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kern="0" dirty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Кол-во домов</a:t>
                      </a:r>
                      <a:endParaRPr lang="ru-RU" sz="1100" kern="50" dirty="0">
                        <a:latin typeface="+mj-lt"/>
                        <a:ea typeface="Lucida Sans Unicode"/>
                        <a:cs typeface="Mangal"/>
                      </a:endParaRPr>
                    </a:p>
                  </a:txBody>
                  <a:tcPr marL="37527" marR="375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kern="0" dirty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Управляющая организация</a:t>
                      </a:r>
                      <a:endParaRPr lang="ru-RU" sz="1100" kern="50" dirty="0">
                        <a:latin typeface="+mj-lt"/>
                        <a:ea typeface="Lucida Sans Unicode"/>
                        <a:cs typeface="Mangal"/>
                      </a:endParaRPr>
                    </a:p>
                  </a:txBody>
                  <a:tcPr marL="37527" marR="375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kern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Адрес обслуживаемого дома</a:t>
                      </a:r>
                      <a:endParaRPr lang="ru-RU" sz="1100" kern="50">
                        <a:latin typeface="+mj-lt"/>
                        <a:ea typeface="Lucida Sans Unicode"/>
                        <a:cs typeface="Mangal"/>
                      </a:endParaRPr>
                    </a:p>
                  </a:txBody>
                  <a:tcPr marL="37527" marR="375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19266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kern="0" dirty="0">
                          <a:solidFill>
                            <a:schemeClr val="bg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1</a:t>
                      </a:r>
                      <a:endParaRPr lang="ru-RU" sz="1100" kern="50" dirty="0">
                        <a:solidFill>
                          <a:schemeClr val="bg1"/>
                        </a:solidFill>
                        <a:latin typeface="+mj-lt"/>
                        <a:ea typeface="Lucida Sans Unicode"/>
                        <a:cs typeface="Mangal"/>
                      </a:endParaRPr>
                    </a:p>
                  </a:txBody>
                  <a:tcPr marL="37527" marR="375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kern="0" dirty="0">
                          <a:solidFill>
                            <a:schemeClr val="bg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1</a:t>
                      </a:r>
                      <a:endParaRPr lang="ru-RU" sz="1100" kern="50" dirty="0">
                        <a:solidFill>
                          <a:schemeClr val="bg1"/>
                        </a:solidFill>
                        <a:latin typeface="+mj-lt"/>
                        <a:ea typeface="Lucida Sans Unicode"/>
                        <a:cs typeface="Mangal"/>
                      </a:endParaRPr>
                    </a:p>
                  </a:txBody>
                  <a:tcPr marL="37527" marR="375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kumimoji="0" lang="ru-RU" sz="1100" b="0" i="0" u="none" strike="noStrike" kern="1200" spc="5" dirty="0">
                          <a:solidFill>
                            <a:srgbClr val="000000"/>
                          </a:solidFill>
                          <a:latin typeface="+mj-lt"/>
                          <a:ea typeface="Verdana"/>
                          <a:cs typeface="Verdana"/>
                        </a:rPr>
                        <a:t>ЖК "Солнцевский"</a:t>
                      </a:r>
                    </a:p>
                  </a:txBody>
                  <a:tcPr marL="37527" marR="375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kern="0" dirty="0">
                          <a:solidFill>
                            <a:schemeClr val="bg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Солнцевский </a:t>
                      </a:r>
                      <a:r>
                        <a:rPr lang="ru-RU" sz="1100" kern="0" dirty="0" err="1">
                          <a:solidFill>
                            <a:schemeClr val="bg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пр-кт</a:t>
                      </a:r>
                      <a:r>
                        <a:rPr lang="ru-RU" sz="1100" kern="0" dirty="0">
                          <a:solidFill>
                            <a:schemeClr val="bg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, д. 1</a:t>
                      </a:r>
                      <a:endParaRPr lang="ru-RU" sz="1100" kern="50" dirty="0">
                        <a:solidFill>
                          <a:schemeClr val="bg1"/>
                        </a:solidFill>
                        <a:latin typeface="+mj-lt"/>
                        <a:ea typeface="Lucida Sans Unicode"/>
                        <a:cs typeface="Mangal"/>
                      </a:endParaRPr>
                    </a:p>
                  </a:txBody>
                  <a:tcPr marL="37527" marR="375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20048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kern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 kern="50">
                        <a:latin typeface="+mj-lt"/>
                        <a:ea typeface="Lucida Sans Unicode"/>
                        <a:cs typeface="Mangal"/>
                      </a:endParaRPr>
                    </a:p>
                  </a:txBody>
                  <a:tcPr marL="37527" marR="375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kern="0" dirty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1</a:t>
                      </a:r>
                      <a:endParaRPr lang="ru-RU" sz="1100" kern="50" dirty="0">
                        <a:latin typeface="+mj-lt"/>
                        <a:ea typeface="Lucida Sans Unicode"/>
                        <a:cs typeface="Mangal"/>
                      </a:endParaRPr>
                    </a:p>
                  </a:txBody>
                  <a:tcPr marL="37527" marR="375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610"/>
                        </a:lnSpc>
                        <a:spcAft>
                          <a:spcPts val="0"/>
                        </a:spcAft>
                      </a:pPr>
                      <a:r>
                        <a:rPr kumimoji="0" lang="ru-RU" sz="1100" b="0" i="0" u="none" strike="noStrike" kern="1200" spc="5" dirty="0">
                          <a:solidFill>
                            <a:srgbClr val="000000"/>
                          </a:solidFill>
                          <a:latin typeface="+mj-lt"/>
                          <a:ea typeface="Verdana"/>
                          <a:cs typeface="Verdana"/>
                        </a:rPr>
                        <a:t>ЖСК "Солнцево-4"</a:t>
                      </a:r>
                    </a:p>
                  </a:txBody>
                  <a:tcPr marL="37527" marR="375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kern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ул. Щорса, д. 2</a:t>
                      </a:r>
                      <a:endParaRPr lang="ru-RU" sz="1100" kern="50">
                        <a:latin typeface="+mj-lt"/>
                        <a:ea typeface="Lucida Sans Unicode"/>
                        <a:cs typeface="Mangal"/>
                      </a:endParaRPr>
                    </a:p>
                  </a:txBody>
                  <a:tcPr marL="37527" marR="375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197466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kern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3</a:t>
                      </a:r>
                      <a:endParaRPr lang="ru-RU" sz="1100" kern="50">
                        <a:latin typeface="+mj-lt"/>
                        <a:ea typeface="Lucida Sans Unicode"/>
                        <a:cs typeface="Mangal"/>
                      </a:endParaRPr>
                    </a:p>
                  </a:txBody>
                  <a:tcPr marL="37527" marR="375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kern="0" dirty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9</a:t>
                      </a:r>
                      <a:endParaRPr lang="ru-RU" sz="1100" kern="50" dirty="0">
                        <a:latin typeface="+mj-lt"/>
                        <a:ea typeface="Lucida Sans Unicode"/>
                        <a:cs typeface="Mangal"/>
                      </a:endParaRPr>
                    </a:p>
                  </a:txBody>
                  <a:tcPr marL="37527" marR="375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lnSpc>
                          <a:spcPts val="1610"/>
                        </a:lnSpc>
                        <a:spcAft>
                          <a:spcPts val="0"/>
                        </a:spcAft>
                      </a:pPr>
                      <a:r>
                        <a:rPr kumimoji="0" lang="ru-RU" sz="1100" b="0" i="0" u="none" strike="noStrike" kern="1200" spc="5" dirty="0">
                          <a:solidFill>
                            <a:srgbClr val="000000"/>
                          </a:solidFill>
                          <a:latin typeface="+mj-lt"/>
                          <a:ea typeface="Verdana"/>
                          <a:cs typeface="Verdana"/>
                        </a:rPr>
                        <a:t>ЗАО УК "Капитал- </a:t>
                      </a:r>
                      <a:r>
                        <a:rPr kumimoji="0" lang="ru-RU" sz="1100" b="0" i="0" u="none" strike="noStrike" kern="1200" spc="5" dirty="0" err="1">
                          <a:solidFill>
                            <a:srgbClr val="000000"/>
                          </a:solidFill>
                          <a:latin typeface="+mj-lt"/>
                          <a:ea typeface="Verdana"/>
                          <a:cs typeface="Verdana"/>
                        </a:rPr>
                        <a:t>Инвест</a:t>
                      </a:r>
                      <a:r>
                        <a:rPr kumimoji="0" lang="ru-RU" sz="1100" b="0" i="0" u="none" strike="noStrike" kern="1200" spc="5" dirty="0">
                          <a:solidFill>
                            <a:srgbClr val="000000"/>
                          </a:solidFill>
                          <a:latin typeface="+mj-lt"/>
                          <a:ea typeface="Verdana"/>
                          <a:cs typeface="Verdana"/>
                        </a:rPr>
                        <a:t>"</a:t>
                      </a:r>
                    </a:p>
                  </a:txBody>
                  <a:tcPr marL="37527" marR="375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kern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ул. Авиаторов, д. 5, 5 к.1-6</a:t>
                      </a:r>
                      <a:endParaRPr lang="ru-RU" sz="1100" kern="50">
                        <a:latin typeface="+mj-lt"/>
                        <a:ea typeface="Lucida Sans Unicode"/>
                        <a:cs typeface="Mangal"/>
                      </a:endParaRPr>
                    </a:p>
                  </a:txBody>
                  <a:tcPr marL="37527" marR="375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</a:tr>
              <a:tr h="19746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kern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ул. Главмосстроя, д. 4, к.1</a:t>
                      </a:r>
                      <a:endParaRPr lang="ru-RU" sz="1100" kern="50">
                        <a:latin typeface="+mj-lt"/>
                        <a:ea typeface="Lucida Sans Unicode"/>
                        <a:cs typeface="Mangal"/>
                      </a:endParaRPr>
                    </a:p>
                  </a:txBody>
                  <a:tcPr marL="37527" marR="375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</a:tr>
              <a:tr h="15618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kern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ул. Главмосстроя, д. 7</a:t>
                      </a:r>
                      <a:endParaRPr lang="ru-RU" sz="1100" kern="50">
                        <a:latin typeface="+mj-lt"/>
                        <a:ea typeface="Lucida Sans Unicode"/>
                        <a:cs typeface="Mangal"/>
                      </a:endParaRPr>
                    </a:p>
                  </a:txBody>
                  <a:tcPr marL="37527" marR="375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156180">
                <a:tc rowSpan="9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kern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4</a:t>
                      </a:r>
                      <a:endParaRPr lang="ru-RU" sz="1100" kern="50">
                        <a:latin typeface="+mj-lt"/>
                        <a:ea typeface="Lucida Sans Unicode"/>
                        <a:cs typeface="Mangal"/>
                      </a:endParaRPr>
                    </a:p>
                  </a:txBody>
                  <a:tcPr marL="37527" marR="375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rowSpan="9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kern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9</a:t>
                      </a:r>
                      <a:endParaRPr lang="ru-RU" sz="1100" kern="50">
                        <a:latin typeface="+mj-lt"/>
                        <a:ea typeface="Lucida Sans Unicode"/>
                        <a:cs typeface="Mangal"/>
                      </a:endParaRPr>
                    </a:p>
                  </a:txBody>
                  <a:tcPr marL="37527" marR="375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rowSpan="9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kumimoji="0" lang="ru-RU" sz="1100" b="0" i="0" u="none" strike="noStrike" kern="1200" spc="5" dirty="0">
                          <a:solidFill>
                            <a:srgbClr val="000000"/>
                          </a:solidFill>
                          <a:latin typeface="+mj-lt"/>
                          <a:ea typeface="Verdana"/>
                          <a:cs typeface="Verdana"/>
                        </a:rPr>
                        <a:t>ООО "Люкс Сервис"</a:t>
                      </a:r>
                    </a:p>
                  </a:txBody>
                  <a:tcPr marL="37527" marR="375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kern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ул. Авиаторов, д.7 к. 1</a:t>
                      </a:r>
                      <a:endParaRPr lang="ru-RU" sz="1100" kern="50">
                        <a:latin typeface="+mj-lt"/>
                        <a:ea typeface="Lucida Sans Unicode"/>
                        <a:cs typeface="Mangal"/>
                      </a:endParaRPr>
                    </a:p>
                  </a:txBody>
                  <a:tcPr marL="37527" marR="375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</a:tr>
              <a:tr h="19746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kern="0" dirty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ул. 50 лет Октября, д. 2 к. 1</a:t>
                      </a:r>
                      <a:endParaRPr lang="ru-RU" sz="1100" kern="50" dirty="0">
                        <a:latin typeface="+mj-lt"/>
                        <a:ea typeface="Lucida Sans Unicode"/>
                        <a:cs typeface="Mangal"/>
                      </a:endParaRPr>
                    </a:p>
                  </a:txBody>
                  <a:tcPr marL="37527" marR="375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</a:tr>
              <a:tr h="15618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kern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ул. Матросова, д. 3</a:t>
                      </a:r>
                      <a:endParaRPr lang="ru-RU" sz="1100" kern="50">
                        <a:latin typeface="+mj-lt"/>
                        <a:ea typeface="Lucida Sans Unicode"/>
                        <a:cs typeface="Mangal"/>
                      </a:endParaRPr>
                    </a:p>
                  </a:txBody>
                  <a:tcPr marL="37527" marR="375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</a:tr>
              <a:tr h="15618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kern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ул. Волынская, д. 9</a:t>
                      </a:r>
                      <a:endParaRPr lang="ru-RU" sz="1100" kern="50">
                        <a:latin typeface="+mj-lt"/>
                        <a:ea typeface="Lucida Sans Unicode"/>
                        <a:cs typeface="Mangal"/>
                      </a:endParaRPr>
                    </a:p>
                  </a:txBody>
                  <a:tcPr marL="37527" marR="375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</a:tr>
              <a:tr h="15618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kern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ул. Княжеская, д. 28. к. 1</a:t>
                      </a:r>
                      <a:endParaRPr lang="ru-RU" sz="1100" kern="50">
                        <a:latin typeface="+mj-lt"/>
                        <a:ea typeface="Lucida Sans Unicode"/>
                        <a:cs typeface="Mangal"/>
                      </a:endParaRPr>
                    </a:p>
                  </a:txBody>
                  <a:tcPr marL="37527" marR="375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</a:tr>
              <a:tr h="15618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kern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ул. Княжеская, д. 28 к. 2</a:t>
                      </a:r>
                      <a:endParaRPr lang="ru-RU" sz="1100" kern="50">
                        <a:latin typeface="+mj-lt"/>
                        <a:ea typeface="Lucida Sans Unicode"/>
                        <a:cs typeface="Mangal"/>
                      </a:endParaRPr>
                    </a:p>
                  </a:txBody>
                  <a:tcPr marL="37527" marR="375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</a:tr>
              <a:tr h="15618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kern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ул. Княжеская, д. 28 к. 3</a:t>
                      </a:r>
                      <a:endParaRPr lang="ru-RU" sz="1100" kern="50">
                        <a:latin typeface="+mj-lt"/>
                        <a:ea typeface="Lucida Sans Unicode"/>
                        <a:cs typeface="Mangal"/>
                      </a:endParaRPr>
                    </a:p>
                  </a:txBody>
                  <a:tcPr marL="37527" marR="375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</a:tr>
              <a:tr h="15618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kern="0" dirty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ул. Княжеская, д. 28 к. 4</a:t>
                      </a:r>
                      <a:endParaRPr lang="ru-RU" sz="1100" kern="50" dirty="0">
                        <a:latin typeface="+mj-lt"/>
                        <a:ea typeface="Lucida Sans Unicode"/>
                        <a:cs typeface="Mangal"/>
                      </a:endParaRPr>
                    </a:p>
                  </a:txBody>
                  <a:tcPr marL="37527" marR="375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</a:tr>
              <a:tr h="15618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kern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ул. Авиаторов, д. 11 к. 1</a:t>
                      </a:r>
                      <a:endParaRPr lang="ru-RU" sz="1100" kern="50">
                        <a:latin typeface="+mj-lt"/>
                        <a:ea typeface="Lucida Sans Unicode"/>
                        <a:cs typeface="Mangal"/>
                      </a:endParaRPr>
                    </a:p>
                  </a:txBody>
                  <a:tcPr marL="37527" marR="375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20048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kern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5</a:t>
                      </a:r>
                      <a:endParaRPr lang="ru-RU" sz="1100" kern="50">
                        <a:latin typeface="+mj-lt"/>
                        <a:ea typeface="Lucida Sans Unicode"/>
                        <a:cs typeface="Mangal"/>
                      </a:endParaRPr>
                    </a:p>
                  </a:txBody>
                  <a:tcPr marL="37527" marR="375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kern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1</a:t>
                      </a:r>
                      <a:endParaRPr lang="ru-RU" sz="1100" kern="50">
                        <a:latin typeface="+mj-lt"/>
                        <a:ea typeface="Lucida Sans Unicode"/>
                        <a:cs typeface="Mangal"/>
                      </a:endParaRPr>
                    </a:p>
                  </a:txBody>
                  <a:tcPr marL="37527" marR="375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610"/>
                        </a:lnSpc>
                        <a:spcAft>
                          <a:spcPts val="0"/>
                        </a:spcAft>
                      </a:pPr>
                      <a:r>
                        <a:rPr kumimoji="0" lang="ru-RU" sz="1100" b="0" i="0" u="none" strike="noStrike" kern="1200" spc="5" dirty="0">
                          <a:solidFill>
                            <a:srgbClr val="000000"/>
                          </a:solidFill>
                          <a:latin typeface="+mj-lt"/>
                          <a:ea typeface="Verdana"/>
                          <a:cs typeface="Verdana"/>
                        </a:rPr>
                        <a:t>ООО "</a:t>
                      </a:r>
                      <a:r>
                        <a:rPr kumimoji="0" lang="ru-RU" sz="1100" b="0" i="0" u="none" strike="noStrike" kern="1200" spc="5" dirty="0" err="1">
                          <a:solidFill>
                            <a:srgbClr val="000000"/>
                          </a:solidFill>
                          <a:latin typeface="+mj-lt"/>
                          <a:ea typeface="Verdana"/>
                          <a:cs typeface="Verdana"/>
                        </a:rPr>
                        <a:t>МонАрх-Сервис</a:t>
                      </a:r>
                      <a:r>
                        <a:rPr kumimoji="0" lang="ru-RU" sz="1100" b="0" i="0" u="none" strike="noStrike" kern="1200" spc="5" dirty="0">
                          <a:solidFill>
                            <a:srgbClr val="000000"/>
                          </a:solidFill>
                          <a:latin typeface="+mj-lt"/>
                          <a:ea typeface="Verdana"/>
                          <a:cs typeface="Verdana"/>
                        </a:rPr>
                        <a:t>"</a:t>
                      </a:r>
                    </a:p>
                  </a:txBody>
                  <a:tcPr marL="37527" marR="375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kern="0" dirty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Солнцевский </a:t>
                      </a:r>
                      <a:r>
                        <a:rPr lang="ru-RU" sz="1100" kern="0" dirty="0" err="1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пр-кт</a:t>
                      </a:r>
                      <a:r>
                        <a:rPr lang="ru-RU" sz="1100" kern="0" dirty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, д. 6 к. 1</a:t>
                      </a:r>
                      <a:endParaRPr lang="ru-RU" sz="1100" kern="50" dirty="0">
                        <a:latin typeface="+mj-lt"/>
                        <a:ea typeface="Lucida Sans Unicode"/>
                        <a:cs typeface="Mangal"/>
                      </a:endParaRPr>
                    </a:p>
                  </a:txBody>
                  <a:tcPr marL="37527" marR="375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20048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kern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6</a:t>
                      </a:r>
                      <a:endParaRPr lang="ru-RU" sz="1100" kern="50">
                        <a:latin typeface="+mj-lt"/>
                        <a:ea typeface="Lucida Sans Unicode"/>
                        <a:cs typeface="Mangal"/>
                      </a:endParaRPr>
                    </a:p>
                  </a:txBody>
                  <a:tcPr marL="37527" marR="375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kern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1</a:t>
                      </a:r>
                      <a:endParaRPr lang="ru-RU" sz="1100" kern="50">
                        <a:latin typeface="+mj-lt"/>
                        <a:ea typeface="Lucida Sans Unicode"/>
                        <a:cs typeface="Mangal"/>
                      </a:endParaRPr>
                    </a:p>
                  </a:txBody>
                  <a:tcPr marL="37527" marR="375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610"/>
                        </a:lnSpc>
                        <a:spcAft>
                          <a:spcPts val="0"/>
                        </a:spcAft>
                      </a:pPr>
                      <a:r>
                        <a:rPr kumimoji="0" lang="ru-RU" sz="1100" b="0" i="0" u="none" strike="noStrike" kern="1200" spc="5">
                          <a:solidFill>
                            <a:srgbClr val="000000"/>
                          </a:solidFill>
                          <a:latin typeface="+mj-lt"/>
                          <a:ea typeface="Verdana"/>
                          <a:cs typeface="Verdana"/>
                        </a:rPr>
                        <a:t>ООО "СоцБыт"</a:t>
                      </a:r>
                    </a:p>
                  </a:txBody>
                  <a:tcPr marL="37527" marR="375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kern="0" dirty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ул. 50 лет Октября, д. 6 к. 2</a:t>
                      </a:r>
                      <a:endParaRPr lang="ru-RU" sz="1100" kern="50" dirty="0">
                        <a:latin typeface="+mj-lt"/>
                        <a:ea typeface="Lucida Sans Unicode"/>
                        <a:cs typeface="Mangal"/>
                      </a:endParaRPr>
                    </a:p>
                  </a:txBody>
                  <a:tcPr marL="37527" marR="375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20048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kern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7</a:t>
                      </a:r>
                      <a:endParaRPr lang="ru-RU" sz="1100" kern="50">
                        <a:latin typeface="+mj-lt"/>
                        <a:ea typeface="Lucida Sans Unicode"/>
                        <a:cs typeface="Mangal"/>
                      </a:endParaRPr>
                    </a:p>
                  </a:txBody>
                  <a:tcPr marL="37527" marR="375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kern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1</a:t>
                      </a:r>
                      <a:endParaRPr lang="ru-RU" sz="1100" kern="50">
                        <a:latin typeface="+mj-lt"/>
                        <a:ea typeface="Lucida Sans Unicode"/>
                        <a:cs typeface="Mangal"/>
                      </a:endParaRPr>
                    </a:p>
                  </a:txBody>
                  <a:tcPr marL="37527" marR="375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610"/>
                        </a:lnSpc>
                        <a:spcAft>
                          <a:spcPts val="0"/>
                        </a:spcAft>
                      </a:pPr>
                      <a:r>
                        <a:rPr kumimoji="0" lang="ru-RU" sz="1100" b="0" i="0" u="none" strike="noStrike" kern="1200" spc="5" dirty="0">
                          <a:solidFill>
                            <a:srgbClr val="000000"/>
                          </a:solidFill>
                          <a:latin typeface="+mj-lt"/>
                          <a:ea typeface="Verdana"/>
                          <a:cs typeface="Verdana"/>
                        </a:rPr>
                        <a:t>ООО "ДЭГК"</a:t>
                      </a:r>
                    </a:p>
                  </a:txBody>
                  <a:tcPr marL="37527" marR="375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kern="0" dirty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ул. Главмосстроя, д. 5</a:t>
                      </a:r>
                      <a:endParaRPr lang="ru-RU" sz="1100" kern="50" dirty="0">
                        <a:latin typeface="+mj-lt"/>
                        <a:ea typeface="Lucida Sans Unicode"/>
                        <a:cs typeface="Mangal"/>
                      </a:endParaRPr>
                    </a:p>
                  </a:txBody>
                  <a:tcPr marL="37527" marR="375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156180"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kern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8</a:t>
                      </a:r>
                      <a:endParaRPr lang="ru-RU" sz="1100" kern="50">
                        <a:latin typeface="+mj-lt"/>
                        <a:ea typeface="Lucida Sans Unicode"/>
                        <a:cs typeface="Mangal"/>
                      </a:endParaRPr>
                    </a:p>
                  </a:txBody>
                  <a:tcPr marL="37527" marR="375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kern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4</a:t>
                      </a:r>
                      <a:endParaRPr lang="ru-RU" sz="1100" kern="50">
                        <a:latin typeface="+mj-lt"/>
                        <a:ea typeface="Lucida Sans Unicode"/>
                        <a:cs typeface="Mangal"/>
                      </a:endParaRPr>
                    </a:p>
                  </a:txBody>
                  <a:tcPr marL="37527" marR="375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rowSpan="4">
                  <a:txBody>
                    <a:bodyPr/>
                    <a:lstStyle/>
                    <a:p>
                      <a:pPr>
                        <a:lnSpc>
                          <a:spcPts val="1610"/>
                        </a:lnSpc>
                        <a:spcAft>
                          <a:spcPts val="0"/>
                        </a:spcAft>
                      </a:pPr>
                      <a:r>
                        <a:rPr kumimoji="0" lang="ru-RU" sz="1100" b="0" i="0" u="none" strike="noStrike" kern="1200" spc="5" dirty="0">
                          <a:solidFill>
                            <a:srgbClr val="000000"/>
                          </a:solidFill>
                          <a:latin typeface="+mj-lt"/>
                          <a:ea typeface="Verdana"/>
                          <a:cs typeface="Verdana"/>
                        </a:rPr>
                        <a:t>ООО "ПИК-Комфорт"</a:t>
                      </a:r>
                    </a:p>
                  </a:txBody>
                  <a:tcPr marL="37527" marR="375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kern="0" dirty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Боровское </a:t>
                      </a:r>
                      <a:r>
                        <a:rPr lang="ru-RU" sz="1100" kern="0" dirty="0" err="1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ш</a:t>
                      </a:r>
                      <a:r>
                        <a:rPr lang="ru-RU" sz="1100" kern="0" dirty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., д. 2А к.1</a:t>
                      </a:r>
                      <a:endParaRPr lang="ru-RU" sz="1100" kern="50" dirty="0">
                        <a:latin typeface="+mj-lt"/>
                        <a:ea typeface="Lucida Sans Unicode"/>
                        <a:cs typeface="Mangal"/>
                      </a:endParaRPr>
                    </a:p>
                  </a:txBody>
                  <a:tcPr marL="37527" marR="375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</a:tr>
              <a:tr h="15618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kern="0" dirty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Боровское </a:t>
                      </a:r>
                      <a:r>
                        <a:rPr lang="ru-RU" sz="1100" kern="0" dirty="0" err="1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ш</a:t>
                      </a:r>
                      <a:r>
                        <a:rPr lang="ru-RU" sz="1100" kern="0" dirty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., д. 2А к.2</a:t>
                      </a:r>
                      <a:endParaRPr lang="ru-RU" sz="1100" kern="50" dirty="0">
                        <a:latin typeface="+mj-lt"/>
                        <a:ea typeface="Lucida Sans Unicode"/>
                        <a:cs typeface="Mangal"/>
                      </a:endParaRPr>
                    </a:p>
                  </a:txBody>
                  <a:tcPr marL="37527" marR="375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</a:tr>
              <a:tr h="15618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kern="0" dirty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Боровское </a:t>
                      </a:r>
                      <a:r>
                        <a:rPr lang="ru-RU" sz="1100" kern="0" dirty="0" err="1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ш</a:t>
                      </a:r>
                      <a:r>
                        <a:rPr lang="ru-RU" sz="1100" kern="0" dirty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., д. 2А к.3</a:t>
                      </a:r>
                      <a:endParaRPr lang="ru-RU" sz="1100" kern="50" dirty="0">
                        <a:latin typeface="+mj-lt"/>
                        <a:ea typeface="Lucida Sans Unicode"/>
                        <a:cs typeface="Mangal"/>
                      </a:endParaRPr>
                    </a:p>
                  </a:txBody>
                  <a:tcPr marL="37527" marR="375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</a:tr>
              <a:tr h="15618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kern="0" dirty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Боровское </a:t>
                      </a:r>
                      <a:r>
                        <a:rPr lang="ru-RU" sz="1100" kern="0" dirty="0" err="1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ш</a:t>
                      </a:r>
                      <a:r>
                        <a:rPr lang="ru-RU" sz="1100" kern="0" dirty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., д. 2А к.4</a:t>
                      </a:r>
                      <a:endParaRPr lang="ru-RU" sz="1100" kern="50" dirty="0">
                        <a:latin typeface="+mj-lt"/>
                        <a:ea typeface="Lucida Sans Unicode"/>
                        <a:cs typeface="Mangal"/>
                      </a:endParaRPr>
                    </a:p>
                  </a:txBody>
                  <a:tcPr marL="37527" marR="375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197466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kern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9</a:t>
                      </a:r>
                      <a:endParaRPr lang="ru-RU" sz="1100" kern="50">
                        <a:latin typeface="+mj-lt"/>
                        <a:ea typeface="Lucida Sans Unicode"/>
                        <a:cs typeface="Mangal"/>
                      </a:endParaRPr>
                    </a:p>
                  </a:txBody>
                  <a:tcPr marL="37527" marR="375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kern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 kern="50">
                        <a:latin typeface="+mj-lt"/>
                        <a:ea typeface="Lucida Sans Unicode"/>
                        <a:cs typeface="Mangal"/>
                      </a:endParaRPr>
                    </a:p>
                  </a:txBody>
                  <a:tcPr marL="37527" marR="375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ts val="1610"/>
                        </a:lnSpc>
                        <a:spcAft>
                          <a:spcPts val="0"/>
                        </a:spcAft>
                      </a:pPr>
                      <a:r>
                        <a:rPr kumimoji="0" lang="ru-RU" sz="1100" b="0" i="0" u="none" strike="noStrike" kern="1200" spc="5" dirty="0">
                          <a:solidFill>
                            <a:srgbClr val="000000"/>
                          </a:solidFill>
                          <a:latin typeface="+mj-lt"/>
                          <a:ea typeface="Verdana"/>
                          <a:cs typeface="Verdana"/>
                        </a:rPr>
                        <a:t>ГБУ «Жилищник района Солнцево»</a:t>
                      </a:r>
                    </a:p>
                  </a:txBody>
                  <a:tcPr marL="37527" marR="375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kern="0" dirty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Производственная, 12 к. 1</a:t>
                      </a:r>
                      <a:endParaRPr lang="ru-RU" sz="1100" kern="50" dirty="0">
                        <a:latin typeface="+mj-lt"/>
                        <a:ea typeface="Lucida Sans Unicode"/>
                        <a:cs typeface="Mangal"/>
                      </a:endParaRPr>
                    </a:p>
                  </a:txBody>
                  <a:tcPr marL="37527" marR="375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</a:tr>
              <a:tr h="19746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kern="0" dirty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Производственная, 12 к. 2</a:t>
                      </a:r>
                      <a:endParaRPr lang="ru-RU" sz="1100" kern="50" dirty="0">
                        <a:latin typeface="+mj-lt"/>
                        <a:ea typeface="Lucida Sans Unicode"/>
                        <a:cs typeface="Mangal"/>
                      </a:endParaRPr>
                    </a:p>
                  </a:txBody>
                  <a:tcPr marL="37527" marR="375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156180"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kern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10</a:t>
                      </a:r>
                      <a:endParaRPr lang="ru-RU" sz="1100" kern="50">
                        <a:latin typeface="+mj-lt"/>
                        <a:ea typeface="Lucida Sans Unicode"/>
                        <a:cs typeface="Mangal"/>
                      </a:endParaRPr>
                    </a:p>
                  </a:txBody>
                  <a:tcPr marL="37527" marR="375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kern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4</a:t>
                      </a:r>
                      <a:endParaRPr lang="ru-RU" sz="1100" kern="50">
                        <a:latin typeface="+mj-lt"/>
                        <a:ea typeface="Lucida Sans Unicode"/>
                        <a:cs typeface="Mangal"/>
                      </a:endParaRPr>
                    </a:p>
                  </a:txBody>
                  <a:tcPr marL="37527" marR="375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rowSpan="4">
                  <a:txBody>
                    <a:bodyPr/>
                    <a:lstStyle/>
                    <a:p>
                      <a:pPr>
                        <a:lnSpc>
                          <a:spcPts val="1610"/>
                        </a:lnSpc>
                        <a:spcAft>
                          <a:spcPts val="0"/>
                        </a:spcAft>
                      </a:pPr>
                      <a:r>
                        <a:rPr kumimoji="0" lang="ru-RU" sz="1100" b="0" i="0" u="none" strike="noStrike" kern="1200" spc="5" dirty="0">
                          <a:solidFill>
                            <a:srgbClr val="000000"/>
                          </a:solidFill>
                          <a:latin typeface="+mj-lt"/>
                          <a:ea typeface="Verdana"/>
                          <a:cs typeface="Verdana"/>
                        </a:rPr>
                        <a:t>ООО УК "Жилищник"</a:t>
                      </a:r>
                    </a:p>
                  </a:txBody>
                  <a:tcPr marL="37527" marR="375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kern="0" dirty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ул. Богданова, д. 2, к. 1</a:t>
                      </a:r>
                      <a:endParaRPr lang="ru-RU" sz="1100" kern="50" dirty="0">
                        <a:latin typeface="+mj-lt"/>
                        <a:ea typeface="Lucida Sans Unicode"/>
                        <a:cs typeface="Mangal"/>
                      </a:endParaRPr>
                    </a:p>
                  </a:txBody>
                  <a:tcPr marL="37527" marR="375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</a:tr>
              <a:tr h="15618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kern="0" dirty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ул. Богданова, д. 6, к. 1</a:t>
                      </a:r>
                      <a:endParaRPr lang="ru-RU" sz="1100" kern="50" dirty="0">
                        <a:latin typeface="+mj-lt"/>
                        <a:ea typeface="Lucida Sans Unicode"/>
                        <a:cs typeface="Mangal"/>
                      </a:endParaRPr>
                    </a:p>
                  </a:txBody>
                  <a:tcPr marL="37527" marR="375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</a:tr>
              <a:tr h="15618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kern="0" dirty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ул. Главмосстроя, д. 18</a:t>
                      </a:r>
                      <a:endParaRPr lang="ru-RU" sz="1100" kern="50" dirty="0">
                        <a:latin typeface="+mj-lt"/>
                        <a:ea typeface="Lucida Sans Unicode"/>
                        <a:cs typeface="Mangal"/>
                      </a:endParaRPr>
                    </a:p>
                  </a:txBody>
                  <a:tcPr marL="37527" marR="375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</a:tr>
              <a:tr h="15618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kern="0" dirty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ул. Главмосстроя, д. 20</a:t>
                      </a:r>
                      <a:endParaRPr lang="ru-RU" sz="1100" kern="50" dirty="0">
                        <a:latin typeface="+mj-lt"/>
                        <a:ea typeface="Lucida Sans Unicode"/>
                        <a:cs typeface="Mangal"/>
                      </a:endParaRPr>
                    </a:p>
                  </a:txBody>
                  <a:tcPr marL="37527" marR="375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1561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kern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11</a:t>
                      </a:r>
                      <a:endParaRPr lang="ru-RU" sz="1100" kern="50">
                        <a:latin typeface="+mj-lt"/>
                        <a:ea typeface="Lucida Sans Unicode"/>
                        <a:cs typeface="Mangal"/>
                      </a:endParaRPr>
                    </a:p>
                  </a:txBody>
                  <a:tcPr marL="37527" marR="375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kern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1</a:t>
                      </a:r>
                      <a:endParaRPr lang="ru-RU" sz="1100" kern="50">
                        <a:latin typeface="+mj-lt"/>
                        <a:ea typeface="Lucida Sans Unicode"/>
                        <a:cs typeface="Mangal"/>
                      </a:endParaRPr>
                    </a:p>
                  </a:txBody>
                  <a:tcPr marL="37527" marR="375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kumimoji="0" lang="ru-RU" sz="1100" b="0" i="0" u="none" strike="noStrike" kern="1200" spc="5" dirty="0">
                          <a:solidFill>
                            <a:srgbClr val="000000"/>
                          </a:solidFill>
                          <a:latin typeface="+mj-lt"/>
                          <a:ea typeface="Verdana"/>
                          <a:cs typeface="Verdana"/>
                        </a:rPr>
                        <a:t>ТСЖ "Западное"</a:t>
                      </a:r>
                    </a:p>
                  </a:txBody>
                  <a:tcPr marL="37527" marR="375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kern="0" dirty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ул. Волынская, д. 10</a:t>
                      </a:r>
                      <a:endParaRPr lang="ru-RU" sz="1100" kern="50" dirty="0">
                        <a:latin typeface="+mj-lt"/>
                        <a:ea typeface="Lucida Sans Unicode"/>
                        <a:cs typeface="Mangal"/>
                      </a:endParaRPr>
                    </a:p>
                  </a:txBody>
                  <a:tcPr marL="37527" marR="375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1561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kern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12</a:t>
                      </a:r>
                      <a:endParaRPr lang="ru-RU" sz="1100" kern="50">
                        <a:latin typeface="+mj-lt"/>
                        <a:ea typeface="Lucida Sans Unicode"/>
                        <a:cs typeface="Mangal"/>
                      </a:endParaRPr>
                    </a:p>
                  </a:txBody>
                  <a:tcPr marL="37527" marR="375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kern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1</a:t>
                      </a:r>
                      <a:endParaRPr lang="ru-RU" sz="1100" kern="50">
                        <a:latin typeface="+mj-lt"/>
                        <a:ea typeface="Lucida Sans Unicode"/>
                        <a:cs typeface="Mangal"/>
                      </a:endParaRPr>
                    </a:p>
                  </a:txBody>
                  <a:tcPr marL="37527" marR="375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kumimoji="0" lang="ru-RU" sz="1100" b="0" i="0" u="none" strike="noStrike" kern="1200" spc="5">
                          <a:solidFill>
                            <a:srgbClr val="000000"/>
                          </a:solidFill>
                          <a:latin typeface="+mj-lt"/>
                          <a:ea typeface="Verdana"/>
                          <a:cs typeface="Verdana"/>
                        </a:rPr>
                        <a:t>ТСЖ "Солнцевский-4"</a:t>
                      </a:r>
                    </a:p>
                  </a:txBody>
                  <a:tcPr marL="37527" marR="375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kern="0" dirty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Солнцевский </a:t>
                      </a:r>
                      <a:r>
                        <a:rPr lang="ru-RU" sz="1100" kern="0" dirty="0" err="1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пр-кт</a:t>
                      </a:r>
                      <a:r>
                        <a:rPr lang="ru-RU" sz="1100" kern="0" dirty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, д. 4</a:t>
                      </a:r>
                      <a:endParaRPr lang="ru-RU" sz="1100" kern="50" dirty="0">
                        <a:latin typeface="+mj-lt"/>
                        <a:ea typeface="Lucida Sans Unicode"/>
                        <a:cs typeface="Mangal"/>
                      </a:endParaRPr>
                    </a:p>
                  </a:txBody>
                  <a:tcPr marL="37527" marR="375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15765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kern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13</a:t>
                      </a:r>
                      <a:endParaRPr lang="ru-RU" sz="1100" kern="50">
                        <a:latin typeface="+mj-lt"/>
                        <a:ea typeface="Lucida Sans Unicode"/>
                        <a:cs typeface="Mangal"/>
                      </a:endParaRPr>
                    </a:p>
                  </a:txBody>
                  <a:tcPr marL="37527" marR="375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kern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1</a:t>
                      </a:r>
                      <a:endParaRPr lang="ru-RU" sz="1100" kern="50">
                        <a:latin typeface="+mj-lt"/>
                        <a:ea typeface="Lucida Sans Unicode"/>
                        <a:cs typeface="Mangal"/>
                      </a:endParaRPr>
                    </a:p>
                  </a:txBody>
                  <a:tcPr marL="37527" marR="375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kumimoji="0" lang="ru-RU" sz="1100" b="0" i="0" u="none" strike="noStrike" kern="1200" spc="5" dirty="0">
                          <a:solidFill>
                            <a:srgbClr val="000000"/>
                          </a:solidFill>
                          <a:latin typeface="+mj-lt"/>
                          <a:ea typeface="Verdana"/>
                          <a:cs typeface="Verdana"/>
                        </a:rPr>
                        <a:t>ЖСК "МГУ-2"</a:t>
                      </a:r>
                    </a:p>
                  </a:txBody>
                  <a:tcPr marL="37527" marR="375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kern="0" dirty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ул. </a:t>
                      </a:r>
                      <a:r>
                        <a:rPr lang="ru-RU" sz="1100" kern="0" dirty="0" err="1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Наро-Фоминская</a:t>
                      </a:r>
                      <a:r>
                        <a:rPr lang="ru-RU" sz="1100" kern="0" dirty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, д. 2</a:t>
                      </a:r>
                      <a:endParaRPr lang="ru-RU" sz="1100" kern="50" dirty="0">
                        <a:latin typeface="+mj-lt"/>
                        <a:ea typeface="Lucida Sans Unicode"/>
                        <a:cs typeface="Mangal"/>
                      </a:endParaRPr>
                    </a:p>
                  </a:txBody>
                  <a:tcPr marL="37527" marR="375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1561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kern="50" dirty="0" smtClean="0">
                          <a:solidFill>
                            <a:schemeClr val="bg1"/>
                          </a:solidFill>
                          <a:latin typeface="+mj-lt"/>
                          <a:ea typeface="Lucida Sans Unicode"/>
                          <a:cs typeface="Mangal"/>
                        </a:rPr>
                        <a:t>14</a:t>
                      </a:r>
                      <a:endParaRPr lang="ru-RU" sz="1100" kern="50" dirty="0">
                        <a:solidFill>
                          <a:schemeClr val="bg1"/>
                        </a:solidFill>
                        <a:latin typeface="+mj-lt"/>
                        <a:ea typeface="Lucida Sans Unicode"/>
                        <a:cs typeface="Mangal"/>
                      </a:endParaRPr>
                    </a:p>
                  </a:txBody>
                  <a:tcPr marL="37527" marR="375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kern="50" dirty="0" smtClean="0">
                          <a:solidFill>
                            <a:schemeClr val="bg1"/>
                          </a:solidFill>
                          <a:latin typeface="+mj-lt"/>
                          <a:ea typeface="Lucida Sans Unicode"/>
                          <a:cs typeface="Mangal"/>
                        </a:rPr>
                        <a:t>203</a:t>
                      </a:r>
                      <a:endParaRPr lang="ru-RU" sz="1100" kern="50" dirty="0">
                        <a:solidFill>
                          <a:schemeClr val="bg1"/>
                        </a:solidFill>
                        <a:latin typeface="+mj-lt"/>
                        <a:ea typeface="Lucida Sans Unicode"/>
                        <a:cs typeface="Mangal"/>
                      </a:endParaRPr>
                    </a:p>
                  </a:txBody>
                  <a:tcPr marL="37527" marR="375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kumimoji="0" lang="ru-RU" sz="1100" b="0" i="0" u="none" strike="noStrike" kern="1200" spc="5" dirty="0" smtClean="0">
                          <a:solidFill>
                            <a:srgbClr val="000000"/>
                          </a:solidFill>
                          <a:latin typeface="+mj-lt"/>
                          <a:ea typeface="Verdana"/>
                          <a:cs typeface="Verdana"/>
                        </a:rPr>
                        <a:t>ГБК «Жилищник района Солнцево»</a:t>
                      </a:r>
                      <a:endParaRPr kumimoji="0" lang="ru-RU" sz="1100" b="0" i="0" u="none" strike="noStrike" kern="1200" spc="5" dirty="0">
                        <a:solidFill>
                          <a:srgbClr val="000000"/>
                        </a:solidFill>
                        <a:latin typeface="+mj-lt"/>
                        <a:ea typeface="Verdana"/>
                        <a:cs typeface="Verdana"/>
                      </a:endParaRPr>
                    </a:p>
                  </a:txBody>
                  <a:tcPr marL="37527" marR="375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100" kern="50" dirty="0">
                        <a:solidFill>
                          <a:schemeClr val="bg1"/>
                        </a:solidFill>
                        <a:latin typeface="+mj-lt"/>
                        <a:ea typeface="Lucida Sans Unicode"/>
                        <a:cs typeface="Mangal"/>
                      </a:endParaRPr>
                    </a:p>
                  </a:txBody>
                  <a:tcPr marL="37527" marR="375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11560" y="1772816"/>
            <a:ext cx="7835208" cy="2153528"/>
          </a:xfrm>
        </p:spPr>
        <p:txBody>
          <a:bodyPr>
            <a:noAutofit/>
          </a:bodyPr>
          <a:lstStyle/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Выполнены работы по устройству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12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облегчённых откидных пандусов в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12 МКД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:</a:t>
            </a:r>
          </a:p>
          <a:p>
            <a:pPr marL="1341438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- ул. Авиаторов, д. 20;</a:t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- ул. Авиаторов, д. 4;</a:t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- ул. Богданова, д. 58;</a:t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- ул. Щорса, д. 3;</a:t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- Солнцевский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пр-т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, д. 25/2;</a:t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- Солнцевский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пр-т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, д. 30;</a:t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- Солнцевский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пр-т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, д. 28;</a:t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- Солнцевский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пр-т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, д. 12;</a:t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- ул. 50 лет Октября, д. 19, корп. 2;</a:t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- ул. 50 лет Октября, д. 27, корп. 1;</a:t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- ул. Производственная, д. 1, корп. 1;</a:t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- ул. Производственная, д. 1, корп. 2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7772400" cy="136245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Мероприятия по обеспечению доступности зданий для маломобильных групп населения </a:t>
            </a:r>
            <a:endParaRPr lang="ru-RU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2844" y="142852"/>
            <a:ext cx="8786874" cy="1257296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Материалы и инструменты для содержания и уборки территории</a:t>
            </a:r>
            <a:endParaRPr lang="ru-RU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5720" y="1571612"/>
            <a:ext cx="8501122" cy="2714644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sz="2000" dirty="0" smtClean="0"/>
              <a:t>Краска для МАФ, ограждений, площадок спецтехники, парковок для инвалидов, разметки на гостевых парковочных карманах, кисти, грабли, мешки, резиновая крошка, клей, болты, гвозди, бортовые камни, </a:t>
            </a:r>
            <a:r>
              <a:rPr lang="ru-RU" sz="2000" dirty="0" err="1" smtClean="0"/>
              <a:t>идн</a:t>
            </a:r>
            <a:r>
              <a:rPr lang="ru-RU" sz="2000" dirty="0" smtClean="0"/>
              <a:t>, гранитная, высевка, песок, спуски пластиковые, пигменты, металлический профиль, доски, тротуарная плитка, цемент, бетон, удобрения, растительных грунт, смеси асфальтобетонные, моющие средства для элементов благоустройства и асфальтобетонных покрытий - </a:t>
            </a:r>
            <a:r>
              <a:rPr lang="ru-RU" sz="2000" b="1" dirty="0" smtClean="0"/>
              <a:t>893</a:t>
            </a:r>
            <a:r>
              <a:rPr lang="ru-RU" sz="2000" dirty="0" smtClean="0"/>
              <a:t> литра («Торнадо»), аварийный запас комплектующих элементов к игровым комплексам.</a:t>
            </a:r>
          </a:p>
          <a:p>
            <a:endParaRPr lang="ru-RU" sz="2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28596" y="4429132"/>
            <a:ext cx="814393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В рамках содержания и в соответствии с технологическим регламентом на дворовых территориях выполнялись работы по содержанию и текущему ремонту: </a:t>
            </a:r>
            <a:r>
              <a:rPr lang="ru-RU" b="1" dirty="0" smtClean="0"/>
              <a:t>135</a:t>
            </a:r>
            <a:r>
              <a:rPr lang="ru-RU" dirty="0" smtClean="0"/>
              <a:t> контейнерных площадок, </a:t>
            </a:r>
            <a:r>
              <a:rPr lang="ru-RU" b="1" dirty="0" smtClean="0"/>
              <a:t>68</a:t>
            </a:r>
            <a:r>
              <a:rPr lang="ru-RU" dirty="0" smtClean="0"/>
              <a:t> площадок для сушки белья, ремонту и окраске </a:t>
            </a:r>
            <a:r>
              <a:rPr lang="ru-RU" b="1" dirty="0" smtClean="0"/>
              <a:t>3 130</a:t>
            </a:r>
            <a:r>
              <a:rPr lang="ru-RU" dirty="0" smtClean="0"/>
              <a:t> шт. - МАФ, </a:t>
            </a:r>
            <a:r>
              <a:rPr lang="ru-RU" b="1" dirty="0" smtClean="0"/>
              <a:t>1 471</a:t>
            </a:r>
            <a:r>
              <a:rPr lang="ru-RU" dirty="0" smtClean="0"/>
              <a:t> урн, </a:t>
            </a:r>
            <a:r>
              <a:rPr lang="ru-RU" b="1" dirty="0" smtClean="0"/>
              <a:t>91 667,00</a:t>
            </a:r>
            <a:r>
              <a:rPr lang="ru-RU" dirty="0" smtClean="0"/>
              <a:t> </a:t>
            </a:r>
            <a:r>
              <a:rPr lang="ru-RU" dirty="0" err="1" smtClean="0"/>
              <a:t>пог.м</a:t>
            </a:r>
            <a:r>
              <a:rPr lang="ru-RU" dirty="0" smtClean="0"/>
              <a:t> ограждений газонов, покрытий плиточных, полиуретановых, песочных, из гранитных высевок, по уходу за кустарниками, цветниками площадью </a:t>
            </a:r>
            <a:r>
              <a:rPr lang="ru-RU" b="1" dirty="0" smtClean="0"/>
              <a:t>1 704,30</a:t>
            </a:r>
            <a:r>
              <a:rPr lang="ru-RU" dirty="0" smtClean="0"/>
              <a:t> кв.м; </a:t>
            </a:r>
            <a:r>
              <a:rPr lang="ru-RU" b="1" dirty="0" smtClean="0"/>
              <a:t>388</a:t>
            </a:r>
            <a:r>
              <a:rPr lang="ru-RU" dirty="0" smtClean="0"/>
              <a:t> цветочными вазонами. </a:t>
            </a:r>
            <a:endParaRPr lang="ru-RU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2844" y="714356"/>
            <a:ext cx="8786874" cy="642942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Работа по снижению просроченной задолженности за жилищно-коммунальные услуги:</a:t>
            </a:r>
            <a:r>
              <a:rPr lang="ru-RU" sz="3200" dirty="0" smtClean="0">
                <a:solidFill>
                  <a:schemeClr val="tx1"/>
                </a:solidFill>
              </a:rPr>
              <a:t/>
            </a:r>
            <a:br>
              <a:rPr lang="ru-RU" sz="3200" dirty="0" smtClean="0">
                <a:solidFill>
                  <a:schemeClr val="tx1"/>
                </a:solidFill>
              </a:rPr>
            </a:br>
            <a:endParaRPr lang="ru-RU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2844" y="571480"/>
            <a:ext cx="8858312" cy="1752600"/>
          </a:xfrm>
        </p:spPr>
        <p:txBody>
          <a:bodyPr>
            <a:noAutofit/>
          </a:bodyPr>
          <a:lstStyle/>
          <a:p>
            <a:pPr algn="l"/>
            <a:endParaRPr lang="ru-RU" sz="1600" dirty="0" smtClean="0"/>
          </a:p>
          <a:p>
            <a:pPr algn="l">
              <a:buFont typeface="Arial" pitchFamily="34" charset="0"/>
              <a:buChar char="•"/>
            </a:pPr>
            <a:r>
              <a:rPr lang="ru-RU" sz="1800" dirty="0" smtClean="0"/>
              <a:t> направляются извещения жителям о задолженности, </a:t>
            </a:r>
            <a:r>
              <a:rPr lang="ru-RU" sz="1800" dirty="0" err="1" smtClean="0"/>
              <a:t>обзвон</a:t>
            </a:r>
            <a:r>
              <a:rPr lang="ru-RU" sz="1800" dirty="0" smtClean="0"/>
              <a:t> должников;</a:t>
            </a:r>
          </a:p>
          <a:p>
            <a:pPr algn="l">
              <a:buFont typeface="Arial" pitchFamily="34" charset="0"/>
              <a:buChar char="•"/>
            </a:pPr>
            <a:r>
              <a:rPr lang="ru-RU" sz="1800" dirty="0" smtClean="0"/>
              <a:t> на информационных стендах многоквартирных домов, а также на официальном сайте управляющей организации ежемесячно размещается информация о задолжниках;</a:t>
            </a:r>
          </a:p>
          <a:p>
            <a:pPr algn="l">
              <a:buFont typeface="Arial" pitchFamily="34" charset="0"/>
              <a:buChar char="•"/>
            </a:pPr>
            <a:r>
              <a:rPr lang="ru-RU" sz="1800" dirty="0" smtClean="0"/>
              <a:t> заключаются договоры о реструктуризации задолженности; в 2017 году заключено </a:t>
            </a:r>
            <a:r>
              <a:rPr lang="ru-RU" sz="1800" b="1" dirty="0" smtClean="0"/>
              <a:t>230 договоров на сумму 18 394 802,00 рублей</a:t>
            </a:r>
            <a:r>
              <a:rPr lang="ru-RU" sz="1800" dirty="0" smtClean="0"/>
              <a:t>.</a:t>
            </a:r>
          </a:p>
          <a:p>
            <a:pPr algn="l">
              <a:buFont typeface="Arial" pitchFamily="34" charset="0"/>
              <a:buChar char="•"/>
            </a:pPr>
            <a:r>
              <a:rPr lang="ru-RU" sz="1800" dirty="0" smtClean="0"/>
              <a:t> проводятся разъяснительные беседы с жителями на данную тему;</a:t>
            </a:r>
          </a:p>
          <a:p>
            <a:pPr algn="l">
              <a:buFont typeface="Arial" pitchFamily="34" charset="0"/>
              <a:buChar char="•"/>
            </a:pPr>
            <a:r>
              <a:rPr lang="ru-RU" sz="1800" dirty="0" smtClean="0"/>
              <a:t> ведётся претензионная работа, подаются иски в суд; в 2017 году подано </a:t>
            </a:r>
            <a:r>
              <a:rPr lang="ru-RU" sz="1800" b="1" dirty="0" smtClean="0"/>
              <a:t>627</a:t>
            </a:r>
            <a:r>
              <a:rPr lang="ru-RU" sz="1800" dirty="0" smtClean="0"/>
              <a:t> исков на сумму </a:t>
            </a:r>
            <a:r>
              <a:rPr lang="ru-RU" sz="1800" b="1" dirty="0" smtClean="0"/>
              <a:t>33 436 186,00 рублей.</a:t>
            </a:r>
          </a:p>
          <a:p>
            <a:pPr algn="l">
              <a:buFont typeface="Arial" pitchFamily="34" charset="0"/>
              <a:buChar char="•"/>
            </a:pPr>
            <a:r>
              <a:rPr lang="ru-RU" sz="1800" dirty="0" smtClean="0"/>
              <a:t> осуществляется арест  личного автотранспорта; в 2017 году - </a:t>
            </a:r>
            <a:r>
              <a:rPr lang="ru-RU" sz="1800" b="1" dirty="0" smtClean="0"/>
              <a:t>1 (одно) ТС</a:t>
            </a:r>
            <a:r>
              <a:rPr lang="ru-RU" sz="1800" dirty="0" smtClean="0"/>
              <a:t>;</a:t>
            </a:r>
          </a:p>
          <a:p>
            <a:pPr algn="l">
              <a:buFont typeface="Arial" pitchFamily="34" charset="0"/>
              <a:buChar char="•"/>
            </a:pPr>
            <a:r>
              <a:rPr lang="ru-RU" sz="1800" dirty="0" smtClean="0"/>
              <a:t> выносятся постановления, в рамках исполнительного производства, судебными приставами-исполнителями о временном ограничении выезда должника за пределы Российской Федерации; в 2017 году вынесено </a:t>
            </a:r>
            <a:r>
              <a:rPr lang="ru-RU" sz="1800" b="1" dirty="0" smtClean="0"/>
              <a:t>580</a:t>
            </a:r>
            <a:r>
              <a:rPr lang="ru-RU" sz="1800" dirty="0" smtClean="0"/>
              <a:t> </a:t>
            </a:r>
            <a:r>
              <a:rPr lang="ru-RU" sz="1800" b="1" dirty="0" smtClean="0"/>
              <a:t>постановлений о возбуждении исполнительного производства</a:t>
            </a:r>
            <a:r>
              <a:rPr lang="ru-RU" sz="1800" dirty="0" smtClean="0"/>
              <a:t>;</a:t>
            </a:r>
          </a:p>
          <a:p>
            <a:pPr algn="l">
              <a:buFont typeface="Arial" pitchFamily="34" charset="0"/>
              <a:buChar char="•"/>
            </a:pPr>
            <a:r>
              <a:rPr lang="ru-RU" sz="1800" dirty="0" smtClean="0"/>
              <a:t>ведётся активная работа по ограничению должникам отдельных видов коммунальных услуг (водоотведение). В 2017 году данная процедура была применена в отношении </a:t>
            </a:r>
            <a:r>
              <a:rPr lang="ru-RU" sz="1800" b="1" dirty="0" smtClean="0"/>
              <a:t>247 квартир;</a:t>
            </a:r>
            <a:endParaRPr lang="ru-RU" sz="1800" dirty="0" smtClean="0"/>
          </a:p>
          <a:p>
            <a:pPr algn="l">
              <a:buFont typeface="Arial" pitchFamily="34" charset="0"/>
              <a:buChar char="•"/>
            </a:pPr>
            <a:r>
              <a:rPr lang="ru-RU" sz="1800" dirty="0" smtClean="0"/>
              <a:t> активно проводятся совместные обходы с ФССП с активным привлечением СМИ (газеты, интернет ресурсы). В 2017 году проведён </a:t>
            </a:r>
            <a:r>
              <a:rPr lang="ru-RU" sz="1800" b="1" dirty="0" smtClean="0"/>
              <a:t>51</a:t>
            </a:r>
            <a:r>
              <a:rPr lang="ru-RU" sz="1800" dirty="0" smtClean="0"/>
              <a:t> </a:t>
            </a:r>
            <a:r>
              <a:rPr lang="ru-RU" sz="1800" b="1" dirty="0" smtClean="0"/>
              <a:t>выход</a:t>
            </a:r>
            <a:r>
              <a:rPr lang="ru-RU" sz="1800" dirty="0" smtClean="0"/>
              <a:t>.</a:t>
            </a:r>
            <a:endParaRPr lang="ru-RU" sz="180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7772400" cy="1362456"/>
          </a:xfrm>
        </p:spPr>
        <p:txBody>
          <a:bodyPr/>
          <a:lstStyle/>
          <a:p>
            <a:pPr algn="ctr"/>
            <a:r>
              <a:rPr lang="ru-RU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Работа по снижению просроченной задолженности за жилищно-коммунальные услуги</a:t>
            </a:r>
            <a:endParaRPr lang="ru-RU" sz="32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4" name="Диаграмма 3"/>
          <p:cNvGraphicFramePr/>
          <p:nvPr/>
        </p:nvGraphicFramePr>
        <p:xfrm>
          <a:off x="0" y="1700808"/>
          <a:ext cx="4716016" cy="3096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Диаграмма 5"/>
          <p:cNvGraphicFramePr/>
          <p:nvPr/>
        </p:nvGraphicFramePr>
        <p:xfrm>
          <a:off x="4283968" y="3717032"/>
          <a:ext cx="4860032" cy="31409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>
            <a:graphicFrameLocks/>
          </p:cNvGraphicFramePr>
          <p:nvPr/>
        </p:nvGraphicFramePr>
        <p:xfrm>
          <a:off x="428596" y="428604"/>
          <a:ext cx="8215370" cy="60007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1472" y="714356"/>
            <a:ext cx="7851648" cy="68581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Благоустройство </a:t>
            </a:r>
            <a:br>
              <a:rPr lang="ru-RU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ГБОУ г.Москвы «Школа №1002»</a:t>
            </a:r>
            <a:br>
              <a:rPr lang="ru-RU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ул. Волынская, д.8, корп.2</a:t>
            </a:r>
            <a:endParaRPr lang="ru-RU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571472" y="1000108"/>
            <a:ext cx="7854696" cy="486216"/>
          </a:xfrm>
        </p:spPr>
        <p:txBody>
          <a:bodyPr>
            <a:normAutofit lnSpcReduction="10000"/>
          </a:bodyPr>
          <a:lstStyle/>
          <a:p>
            <a:pPr algn="ctr"/>
            <a:endParaRPr lang="ru-RU" dirty="0" smtClean="0"/>
          </a:p>
          <a:p>
            <a:pPr algn="ctr"/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1285852" y="1785926"/>
            <a:ext cx="23574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до</a:t>
            </a:r>
            <a:endParaRPr lang="ru-RU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5357818" y="1785926"/>
            <a:ext cx="23574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после</a:t>
            </a:r>
            <a:endParaRPr lang="ru-RU" sz="2800" dirty="0"/>
          </a:p>
        </p:txBody>
      </p:sp>
      <p:pic>
        <p:nvPicPr>
          <p:cNvPr id="10" name="Рисунок 9"/>
          <p:cNvPicPr/>
          <p:nvPr/>
        </p:nvPicPr>
        <p:blipFill>
          <a:blip r:embed="rId2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tretch>
            <a:fillRect/>
          </a:stretch>
        </p:blipFill>
        <p:spPr>
          <a:xfrm>
            <a:off x="285720" y="2571744"/>
            <a:ext cx="4294790" cy="298950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1" name="Рисунок 10" descr="D:\Data\Desktop\Стимулирование\Волынская 8к2\WhatsApp Image 2017-11-20 at 09.56.00.jpeg"/>
          <p:cNvPicPr/>
          <p:nvPr/>
        </p:nvPicPr>
        <p:blipFill>
          <a:blip r:embed="rId3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4857752" y="2285992"/>
            <a:ext cx="3571900" cy="200026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6" name="Рисунок 15" descr="D:\Data\Desktop\Стимулирование\Волынская 8к2\WhatsApp Image 2017-11-20 at 09.56.03.jpeg"/>
          <p:cNvPicPr/>
          <p:nvPr/>
        </p:nvPicPr>
        <p:blipFill>
          <a:blip r:embed="rId4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4857752" y="4429132"/>
            <a:ext cx="3579161" cy="216342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1472" y="714356"/>
            <a:ext cx="7851648" cy="68581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dirty="0" smtClean="0">
                <a:solidFill>
                  <a:schemeClr val="tx1"/>
                </a:solidFill>
                <a:latin typeface="Times New Roman" pitchFamily="18" charset="0"/>
                <a:cs typeface="Mangal" pitchFamily="18" charset="0"/>
              </a:rPr>
              <a:t>Благоустройство </a:t>
            </a:r>
            <a:br>
              <a:rPr lang="ru-RU" sz="3200" dirty="0" smtClean="0">
                <a:solidFill>
                  <a:schemeClr val="tx1"/>
                </a:solidFill>
                <a:latin typeface="Times New Roman" pitchFamily="18" charset="0"/>
                <a:cs typeface="Mangal" pitchFamily="18" charset="0"/>
              </a:rPr>
            </a:br>
            <a:r>
              <a:rPr lang="ru-RU" sz="3200" dirty="0" smtClean="0">
                <a:solidFill>
                  <a:schemeClr val="tx1"/>
                </a:solidFill>
                <a:latin typeface="Times New Roman" pitchFamily="18" charset="0"/>
                <a:cs typeface="Mangal" pitchFamily="18" charset="0"/>
              </a:rPr>
              <a:t>ГБОУ г.Москвы «Школа №1542»</a:t>
            </a:r>
            <a:br>
              <a:rPr lang="ru-RU" sz="3200" dirty="0" smtClean="0">
                <a:solidFill>
                  <a:schemeClr val="tx1"/>
                </a:solidFill>
                <a:latin typeface="Times New Roman" pitchFamily="18" charset="0"/>
                <a:cs typeface="Mangal" pitchFamily="18" charset="0"/>
              </a:rPr>
            </a:br>
            <a:r>
              <a:rPr lang="ru-RU" sz="3200" dirty="0" smtClean="0">
                <a:solidFill>
                  <a:schemeClr val="tx1"/>
                </a:solidFill>
                <a:latin typeface="Times New Roman" pitchFamily="18" charset="0"/>
                <a:cs typeface="Mangal" pitchFamily="18" charset="0"/>
              </a:rPr>
              <a:t>ул. Авиаторов, д.18, корп.1</a:t>
            </a:r>
            <a:endParaRPr lang="ru-RU" sz="3200" dirty="0">
              <a:solidFill>
                <a:schemeClr val="tx1"/>
              </a:solidFill>
              <a:latin typeface="Times New Roman" pitchFamily="18" charset="0"/>
              <a:cs typeface="Mangal" pitchFamily="18" charset="0"/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571472" y="1000108"/>
            <a:ext cx="7854696" cy="486216"/>
          </a:xfrm>
        </p:spPr>
        <p:txBody>
          <a:bodyPr>
            <a:normAutofit/>
          </a:bodyPr>
          <a:lstStyle/>
          <a:p>
            <a:pPr lvl="1"/>
            <a:endParaRPr lang="ru-RU" dirty="0" smtClean="0"/>
          </a:p>
          <a:p>
            <a:pPr algn="ctr"/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1285852" y="1785926"/>
            <a:ext cx="23574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до</a:t>
            </a:r>
            <a:endParaRPr lang="ru-RU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5357818" y="1785926"/>
            <a:ext cx="23574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после</a:t>
            </a:r>
            <a:endParaRPr lang="ru-RU" sz="2800" dirty="0"/>
          </a:p>
        </p:txBody>
      </p:sp>
      <p:pic>
        <p:nvPicPr>
          <p:cNvPr id="10" name="Picture 1" descr="C:\Users\DEZ_022\Documents\Школы 2017\ШКОЛЫ\Авиаторов 18к1 ФОТО\DSC0181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2786058"/>
            <a:ext cx="3857651" cy="276688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1" name="Рисунок 10" descr="D:\Data\Desktop\Стимулирование\Авиаторов 18к1\WhatsApp Image 2017-11-20 at 10.58.55.jpeg"/>
          <p:cNvPicPr/>
          <p:nvPr/>
        </p:nvPicPr>
        <p:blipFill>
          <a:blip r:embed="rId3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4857752" y="2357430"/>
            <a:ext cx="3714776" cy="207170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2" name="Рисунок 11" descr="D:\Data\Desktop\Стимулирование\Авиаторов 18к1\WhatsApp Image 2017-11-20 at 10.58.54.jpeg"/>
          <p:cNvPicPr/>
          <p:nvPr/>
        </p:nvPicPr>
        <p:blipFill>
          <a:blip r:embed="rId4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4857752" y="4572008"/>
            <a:ext cx="3714776" cy="215282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Диаграмма 5"/>
          <p:cNvGraphicFramePr/>
          <p:nvPr/>
        </p:nvGraphicFramePr>
        <p:xfrm>
          <a:off x="428596" y="571480"/>
          <a:ext cx="8458200" cy="55721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Диаграмма 5"/>
          <p:cNvGraphicFramePr/>
          <p:nvPr/>
        </p:nvGraphicFramePr>
        <p:xfrm>
          <a:off x="214283" y="285728"/>
          <a:ext cx="8929718" cy="62151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4282" y="1714488"/>
            <a:ext cx="8643998" cy="18288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6000" dirty="0" smtClean="0">
                <a:solidFill>
                  <a:schemeClr val="tx1"/>
                </a:solidFill>
              </a:rPr>
              <a:t>Жилищно-коммунальное хозяйство и благоустройство</a:t>
            </a:r>
            <a:endParaRPr lang="ru-RU" sz="6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Диаграмма 5"/>
          <p:cNvGraphicFramePr/>
          <p:nvPr/>
        </p:nvGraphicFramePr>
        <p:xfrm>
          <a:off x="142845" y="214290"/>
          <a:ext cx="8858312" cy="62151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0034" y="642918"/>
            <a:ext cx="7851648" cy="1828800"/>
          </a:xfrm>
        </p:spPr>
        <p:txBody>
          <a:bodyPr>
            <a:normAutofit fontScale="90000"/>
          </a:bodyPr>
          <a:lstStyle/>
          <a:p>
            <a:pPr algn="ctr"/>
            <a:r>
              <a:rPr lang="ru-RU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Реализация программы «Освещение»</a:t>
            </a:r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3400" y="2000240"/>
            <a:ext cx="7854696" cy="4572032"/>
          </a:xfrm>
        </p:spPr>
        <p:txBody>
          <a:bodyPr>
            <a:normAutofit lnSpcReduction="10000"/>
          </a:bodyPr>
          <a:lstStyle/>
          <a:p>
            <a:pPr lvl="0" algn="l"/>
            <a:r>
              <a:rPr lang="ru-RU" dirty="0" smtClean="0"/>
              <a:t>Солнцевский проспект, д.5, корп.2; (детская площадка, две спортивных площадки, пешеходная дорожка) </a:t>
            </a:r>
            <a:r>
              <a:rPr lang="ru-RU" sz="4000" dirty="0" smtClean="0"/>
              <a:t>12 опор</a:t>
            </a:r>
            <a:endParaRPr lang="ru-RU" dirty="0" smtClean="0"/>
          </a:p>
          <a:p>
            <a:pPr lvl="0" algn="l"/>
            <a:endParaRPr lang="ru-RU" dirty="0" smtClean="0"/>
          </a:p>
          <a:p>
            <a:pPr lvl="0" algn="l"/>
            <a:r>
              <a:rPr lang="ru-RU" dirty="0" smtClean="0"/>
              <a:t>Солнцевский проспект, д.7, корп.1 – д.7, корп.2 (пешеходная дорожка) </a:t>
            </a:r>
            <a:r>
              <a:rPr lang="ru-RU" sz="4000" dirty="0" smtClean="0"/>
              <a:t>1 опора</a:t>
            </a:r>
            <a:endParaRPr lang="ru-RU" dirty="0" smtClean="0"/>
          </a:p>
          <a:p>
            <a:pPr lvl="0" algn="l"/>
            <a:endParaRPr lang="ru-RU" dirty="0" smtClean="0"/>
          </a:p>
          <a:p>
            <a:pPr lvl="0" algn="l"/>
            <a:r>
              <a:rPr lang="ru-RU" dirty="0" smtClean="0"/>
              <a:t>Солнцевский проспект, д.11 (детская площадка) </a:t>
            </a:r>
          </a:p>
          <a:p>
            <a:pPr lvl="0" algn="l"/>
            <a:r>
              <a:rPr lang="ru-RU" sz="4000" dirty="0" smtClean="0"/>
              <a:t>5 опор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0034" y="214290"/>
            <a:ext cx="7851648" cy="18288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Безнадзорные животные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5720" y="1500174"/>
            <a:ext cx="8572560" cy="4929222"/>
          </a:xfrm>
        </p:spPr>
        <p:txBody>
          <a:bodyPr>
            <a:normAutofit fontScale="85000" lnSpcReduction="10000"/>
          </a:bodyPr>
          <a:lstStyle/>
          <a:p>
            <a:pPr algn="just"/>
            <a:r>
              <a:rPr lang="ru-RU" dirty="0" smtClean="0"/>
              <a:t>Согласно распоряжению Правительства Москвы от 18.12.2007 № 2829-РП «О передаче функций государственного заказчика по отлову, транспортировке, стерилизации (кастрации), содержанию в приютах безнадзорных животных префектурам административных округов города Москвы», функции государственного заказчика на организацию выше перечисленных работ переданы с 01.01.2008 года в ГБУ города Москвы «Автомобильные дороги ЗАО».</a:t>
            </a:r>
          </a:p>
          <a:p>
            <a:pPr algn="just"/>
            <a:endParaRPr lang="ru-RU" dirty="0" smtClean="0"/>
          </a:p>
          <a:p>
            <a:pPr algn="ctr"/>
            <a:r>
              <a:rPr lang="ru-RU" sz="3500" dirty="0" smtClean="0"/>
              <a:t>В 2017 году было подано </a:t>
            </a:r>
            <a:r>
              <a:rPr lang="ru-RU" sz="3500" b="1" dirty="0" smtClean="0"/>
              <a:t>92</a:t>
            </a:r>
            <a:r>
              <a:rPr lang="ru-RU" sz="3500" dirty="0" smtClean="0"/>
              <a:t> заявок на отлов, выловлено </a:t>
            </a:r>
            <a:r>
              <a:rPr lang="ru-RU" sz="3500" b="1" dirty="0" smtClean="0"/>
              <a:t>53</a:t>
            </a:r>
            <a:r>
              <a:rPr lang="ru-RU" sz="3500" dirty="0" smtClean="0"/>
              <a:t> особи.</a:t>
            </a:r>
          </a:p>
          <a:p>
            <a:pPr algn="just"/>
            <a:endParaRPr lang="ru-RU" dirty="0" smtClean="0"/>
          </a:p>
          <a:p>
            <a:pPr algn="ctr"/>
            <a:r>
              <a:rPr lang="ru-RU" dirty="0" smtClean="0"/>
              <a:t>Работы по данному направлению в 2018 году будут продолжены.</a:t>
            </a:r>
          </a:p>
          <a:p>
            <a:pPr algn="just"/>
            <a:endParaRPr lang="ru-RU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4282" y="1714488"/>
            <a:ext cx="8643998" cy="1828800"/>
          </a:xfrm>
        </p:spPr>
        <p:txBody>
          <a:bodyPr>
            <a:normAutofit/>
          </a:bodyPr>
          <a:lstStyle/>
          <a:p>
            <a:pPr algn="ctr"/>
            <a:r>
              <a:rPr lang="ru-RU" sz="6600" dirty="0" smtClean="0">
                <a:solidFill>
                  <a:schemeClr val="tx1"/>
                </a:solidFill>
              </a:rPr>
              <a:t>Социальная сфера</a:t>
            </a:r>
            <a:endParaRPr lang="ru-RU" sz="66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357166"/>
            <a:ext cx="7543800" cy="1100566"/>
          </a:xfrm>
        </p:spPr>
        <p:txBody>
          <a:bodyPr/>
          <a:lstStyle/>
          <a:p>
            <a:r>
              <a:rPr lang="ru-RU" b="1" i="1" dirty="0" smtClean="0">
                <a:solidFill>
                  <a:srgbClr val="C00000"/>
                </a:solidFill>
              </a:rPr>
              <a:t>Учреждения образования: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8001" y="1672046"/>
            <a:ext cx="6447501" cy="4911634"/>
          </a:xfrm>
        </p:spPr>
        <p:txBody>
          <a:bodyPr>
            <a:normAutofit/>
          </a:bodyPr>
          <a:lstStyle/>
          <a:p>
            <a:r>
              <a:rPr lang="ru-RU" sz="2000" b="1" dirty="0" smtClean="0"/>
              <a:t>5</a:t>
            </a:r>
            <a:r>
              <a:rPr lang="ru-RU" sz="2000" dirty="0" smtClean="0"/>
              <a:t> </a:t>
            </a:r>
            <a:r>
              <a:rPr lang="ru-RU" sz="2000" dirty="0"/>
              <a:t>государственных образовательных комплексов включающих: </a:t>
            </a:r>
            <a:r>
              <a:rPr lang="ru-RU" sz="2000" b="1" dirty="0"/>
              <a:t>13</a:t>
            </a:r>
            <a:r>
              <a:rPr lang="ru-RU" sz="2000" dirty="0"/>
              <a:t> общеобразовательных школ, </a:t>
            </a:r>
            <a:r>
              <a:rPr lang="ru-RU" sz="2000" b="1" dirty="0"/>
              <a:t>24</a:t>
            </a:r>
            <a:r>
              <a:rPr lang="ru-RU" sz="2000" dirty="0"/>
              <a:t> дошкольных образовательных учреждения; </a:t>
            </a:r>
            <a:endParaRPr lang="ru-RU" sz="2000" dirty="0" smtClean="0"/>
          </a:p>
          <a:p>
            <a:r>
              <a:rPr lang="ru-RU" sz="2000" b="1" dirty="0" smtClean="0"/>
              <a:t>1</a:t>
            </a:r>
            <a:r>
              <a:rPr lang="ru-RU" sz="2000" dirty="0" smtClean="0"/>
              <a:t> </a:t>
            </a:r>
            <a:r>
              <a:rPr lang="ru-RU" sz="2000" dirty="0"/>
              <a:t>учреждение среднего профессионального образования</a:t>
            </a:r>
            <a:r>
              <a:rPr lang="ru-RU" sz="2000" dirty="0" smtClean="0"/>
              <a:t>;</a:t>
            </a:r>
          </a:p>
          <a:p>
            <a:r>
              <a:rPr lang="ru-RU" sz="2000" b="1" dirty="0" smtClean="0"/>
              <a:t>1</a:t>
            </a:r>
            <a:r>
              <a:rPr lang="ru-RU" sz="2000" dirty="0" smtClean="0"/>
              <a:t> </a:t>
            </a:r>
            <a:r>
              <a:rPr lang="ru-RU" sz="2000" dirty="0"/>
              <a:t>коммерческое учреждение начального и среднего образовательного уровня; </a:t>
            </a:r>
          </a:p>
        </p:txBody>
      </p:sp>
      <p:graphicFrame>
        <p:nvGraphicFramePr>
          <p:cNvPr id="4" name="Объект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584960314"/>
              </p:ext>
            </p:extLst>
          </p:nvPr>
        </p:nvGraphicFramePr>
        <p:xfrm>
          <a:off x="2428860" y="3991430"/>
          <a:ext cx="4714908" cy="25922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13712348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93518" y="1071546"/>
            <a:ext cx="3850482" cy="578645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786" y="142852"/>
            <a:ext cx="7543800" cy="858620"/>
          </a:xfrm>
        </p:spPr>
        <p:txBody>
          <a:bodyPr/>
          <a:lstStyle/>
          <a:p>
            <a:r>
              <a:rPr lang="ru-RU" b="1" i="1" dirty="0" smtClean="0">
                <a:solidFill>
                  <a:srgbClr val="C00000"/>
                </a:solidFill>
              </a:rPr>
              <a:t>Учреждения культуры: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071546"/>
            <a:ext cx="5268685" cy="5576389"/>
          </a:xfrm>
        </p:spPr>
        <p:txBody>
          <a:bodyPr>
            <a:noAutofit/>
          </a:bodyPr>
          <a:lstStyle/>
          <a:p>
            <a:r>
              <a:rPr lang="ru-RU" sz="1800" b="1" dirty="0" smtClean="0">
                <a:solidFill>
                  <a:schemeClr val="tx1"/>
                </a:solidFill>
              </a:rPr>
              <a:t>Объединение </a:t>
            </a:r>
            <a:r>
              <a:rPr lang="ru-RU" sz="1800" b="1" dirty="0">
                <a:solidFill>
                  <a:schemeClr val="tx1"/>
                </a:solidFill>
              </a:rPr>
              <a:t>«Выставочные залы Москвы» отдел МКФЦ Арт-центр «Солнцево»; </a:t>
            </a:r>
            <a:endParaRPr lang="ru-RU" sz="1800" b="1" dirty="0" smtClean="0">
              <a:solidFill>
                <a:schemeClr val="tx1"/>
              </a:solidFill>
            </a:endParaRPr>
          </a:p>
          <a:p>
            <a:r>
              <a:rPr lang="ru-RU" sz="1800" b="1" dirty="0" smtClean="0">
                <a:solidFill>
                  <a:schemeClr val="tx1"/>
                </a:solidFill>
              </a:rPr>
              <a:t>Кинотеатр </a:t>
            </a:r>
            <a:r>
              <a:rPr lang="ru-RU" sz="1800" b="1" dirty="0">
                <a:solidFill>
                  <a:schemeClr val="tx1"/>
                </a:solidFill>
              </a:rPr>
              <a:t>«Солнцево»; ГБОУДОД г. </a:t>
            </a:r>
            <a:r>
              <a:rPr lang="ru-RU" sz="1800" b="1" dirty="0" smtClean="0">
                <a:solidFill>
                  <a:schemeClr val="tx1"/>
                </a:solidFill>
              </a:rPr>
              <a:t>Москвы;</a:t>
            </a:r>
          </a:p>
          <a:p>
            <a:r>
              <a:rPr lang="ru-RU" sz="1800" b="1" dirty="0" smtClean="0">
                <a:solidFill>
                  <a:schemeClr val="tx1"/>
                </a:solidFill>
              </a:rPr>
              <a:t>«</a:t>
            </a:r>
            <a:r>
              <a:rPr lang="ru-RU" sz="1800" b="1" dirty="0">
                <a:solidFill>
                  <a:schemeClr val="tx1"/>
                </a:solidFill>
              </a:rPr>
              <a:t>Детская музыкальная школа им. Шаляпина</a:t>
            </a:r>
            <a:r>
              <a:rPr lang="ru-RU" sz="1800" b="1" dirty="0" smtClean="0">
                <a:solidFill>
                  <a:schemeClr val="tx1"/>
                </a:solidFill>
              </a:rPr>
              <a:t>»;</a:t>
            </a:r>
          </a:p>
          <a:p>
            <a:r>
              <a:rPr lang="ru-RU" sz="1800" b="1" dirty="0" smtClean="0">
                <a:solidFill>
                  <a:schemeClr val="tx1"/>
                </a:solidFill>
              </a:rPr>
              <a:t>ГБУ </a:t>
            </a:r>
            <a:r>
              <a:rPr lang="ru-RU" sz="1800" b="1" dirty="0">
                <a:solidFill>
                  <a:schemeClr val="tx1"/>
                </a:solidFill>
              </a:rPr>
              <a:t>дополнительного образования г. Москвы «Детская художественная школа «Солнцево»; </a:t>
            </a:r>
            <a:endParaRPr lang="ru-RU" sz="1800" b="1" dirty="0" smtClean="0">
              <a:solidFill>
                <a:schemeClr val="tx1"/>
              </a:solidFill>
            </a:endParaRPr>
          </a:p>
          <a:p>
            <a:r>
              <a:rPr lang="ru-RU" sz="1800" b="1" dirty="0" smtClean="0">
                <a:solidFill>
                  <a:schemeClr val="tx1"/>
                </a:solidFill>
              </a:rPr>
              <a:t>ГБУК </a:t>
            </a:r>
            <a:r>
              <a:rPr lang="ru-RU" sz="1800" b="1" dirty="0">
                <a:solidFill>
                  <a:schemeClr val="tx1"/>
                </a:solidFill>
              </a:rPr>
              <a:t>г. Москвы «ЦБС ЗАО» Библиотека </a:t>
            </a:r>
            <a:r>
              <a:rPr lang="ru-RU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№ 221</a:t>
            </a:r>
            <a:r>
              <a:rPr lang="ru-RU" sz="1800" b="1" dirty="0">
                <a:solidFill>
                  <a:schemeClr val="tx1"/>
                </a:solidFill>
              </a:rPr>
              <a:t>, состоящая из 6 филиалов, распложенных на территории района Солнцево</a:t>
            </a:r>
            <a:r>
              <a:rPr lang="ru-RU" sz="1800" b="1" dirty="0" smtClean="0">
                <a:solidFill>
                  <a:schemeClr val="tx1"/>
                </a:solidFill>
              </a:rPr>
              <a:t>;</a:t>
            </a:r>
          </a:p>
          <a:p>
            <a:r>
              <a:rPr lang="ru-RU" sz="1800" b="1" dirty="0" smtClean="0">
                <a:solidFill>
                  <a:schemeClr val="tx1"/>
                </a:solidFill>
              </a:rPr>
              <a:t>ГБУК </a:t>
            </a:r>
            <a:r>
              <a:rPr lang="ru-RU" sz="1800" b="1" dirty="0">
                <a:solidFill>
                  <a:schemeClr val="tx1"/>
                </a:solidFill>
              </a:rPr>
              <a:t>г. Москвы «ТКС «Солнцево», включающая в себя 7 учреждений клубного типа: «Дельта», «Вернисаж», «Орион», «Хозяюшка», «Сатурн», «Аккорд», «Солнечный</a:t>
            </a:r>
            <a:r>
              <a:rPr lang="ru-RU" sz="1800" b="1" dirty="0" smtClean="0">
                <a:solidFill>
                  <a:schemeClr val="tx1"/>
                </a:solidFill>
              </a:rPr>
              <a:t>».</a:t>
            </a:r>
            <a:endParaRPr lang="ru-RU" sz="1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244964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72330" y="571480"/>
            <a:ext cx="1792931" cy="220825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500042"/>
            <a:ext cx="6572296" cy="1609344"/>
          </a:xfrm>
        </p:spPr>
        <p:txBody>
          <a:bodyPr>
            <a:normAutofit/>
          </a:bodyPr>
          <a:lstStyle/>
          <a:p>
            <a:r>
              <a:rPr lang="ru-RU" b="1" i="1" dirty="0" smtClean="0">
                <a:solidFill>
                  <a:srgbClr val="C00000"/>
                </a:solidFill>
              </a:rPr>
              <a:t>Учреждения здравоохранения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1472" y="2285992"/>
            <a:ext cx="8229600" cy="4389120"/>
          </a:xfrm>
        </p:spPr>
        <p:txBody>
          <a:bodyPr>
            <a:normAutofit lnSpcReduction="10000"/>
          </a:bodyPr>
          <a:lstStyle/>
          <a:p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городская 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клиническая больница № 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17;</a:t>
            </a:r>
          </a:p>
          <a:p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поликлиника 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№ 212 с 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филиалами;</a:t>
            </a:r>
          </a:p>
          <a:p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Научно-практический центр 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специализированной медицинской помощи детям с пороками развития черепно-лицевой 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области и врожденными заболеваниями нервной системы, отделение физиотерапии и 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ЛФК  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филиалами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</a:t>
            </a:r>
          </a:p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станция скорой и неотложной помощи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</a:t>
            </a:r>
          </a:p>
          <a:p>
            <a:r>
              <a:rPr lang="ru-RU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Психоневрологический диспансер № 24 филиал </a:t>
            </a:r>
            <a:r>
              <a:rPr lang="ru-RU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ru-RU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психиатрической клинической больницы № 1 имени Н.А. </a:t>
            </a:r>
            <a:r>
              <a:rPr lang="ru-RU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Алексеева</a:t>
            </a:r>
            <a:r>
              <a:rPr lang="ru-RU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864527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29388" y="284060"/>
            <a:ext cx="2714612" cy="282200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76818" y="3143248"/>
            <a:ext cx="2367182" cy="307183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35716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C00000"/>
                </a:solidFill>
              </a:rPr>
              <a:t>Учреждения </a:t>
            </a:r>
            <a:r>
              <a:rPr lang="ru-RU" b="1" i="1" dirty="0">
                <a:solidFill>
                  <a:srgbClr val="C00000"/>
                </a:solidFill>
              </a:rPr>
              <a:t>социальной защиты населения: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4282" y="1714488"/>
            <a:ext cx="6965768" cy="4744720"/>
          </a:xfrm>
        </p:spPr>
        <p:txBody>
          <a:bodyPr>
            <a:normAutofit fontScale="85000" lnSpcReduction="20000"/>
          </a:bodyPr>
          <a:lstStyle/>
          <a:p>
            <a:r>
              <a:rPr lang="ru-RU" sz="2400" b="1" dirty="0" smtClean="0"/>
              <a:t>отдел </a:t>
            </a:r>
            <a:r>
              <a:rPr lang="ru-RU" sz="2400" b="1" dirty="0"/>
              <a:t>социальной защиты населения района Солнцево </a:t>
            </a: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>ЗАО </a:t>
            </a:r>
            <a:r>
              <a:rPr lang="ru-RU" sz="2400" b="1" dirty="0"/>
              <a:t>города </a:t>
            </a:r>
            <a:r>
              <a:rPr lang="ru-RU" sz="2400" b="1" dirty="0" smtClean="0"/>
              <a:t>Москвы;</a:t>
            </a:r>
          </a:p>
          <a:p>
            <a:r>
              <a:rPr lang="ru-RU" sz="2400" b="1" dirty="0" smtClean="0">
                <a:solidFill>
                  <a:srgbClr val="FF0000"/>
                </a:solidFill>
              </a:rPr>
              <a:t>филиал </a:t>
            </a:r>
            <a:r>
              <a:rPr lang="ru-RU" sz="2400" b="1" dirty="0">
                <a:solidFill>
                  <a:srgbClr val="FF0000"/>
                </a:solidFill>
              </a:rPr>
              <a:t>ГБУ «Центр содействия семейному воспитанию </a:t>
            </a:r>
            <a:r>
              <a:rPr lang="ru-RU" sz="2400" b="1" dirty="0" smtClean="0">
                <a:solidFill>
                  <a:srgbClr val="FF0000"/>
                </a:solidFill>
              </a:rPr>
              <a:t/>
            </a:r>
            <a:br>
              <a:rPr lang="ru-RU" sz="2400" b="1" dirty="0" smtClean="0">
                <a:solidFill>
                  <a:srgbClr val="FF0000"/>
                </a:solidFill>
              </a:rPr>
            </a:b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«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Берег надежды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»;</a:t>
            </a:r>
          </a:p>
          <a:p>
            <a:r>
              <a:rPr lang="ru-RU" sz="2400" b="1" dirty="0" smtClean="0"/>
              <a:t> </a:t>
            </a:r>
            <a:r>
              <a:rPr lang="ru-RU" sz="2400" b="1" dirty="0"/>
              <a:t>ГКУ «Центр социальной адаптации Люблино для лиц без определенного места жительства и занятий (отделение «</a:t>
            </a:r>
            <a:r>
              <a:rPr lang="ru-RU" sz="2400" b="1" dirty="0" err="1"/>
              <a:t>Востряково</a:t>
            </a:r>
            <a:r>
              <a:rPr lang="ru-RU" sz="2400" b="1" dirty="0" smtClean="0"/>
              <a:t>»);</a:t>
            </a:r>
          </a:p>
          <a:p>
            <a:r>
              <a:rPr lang="ru-RU" sz="2400" b="1" dirty="0" smtClean="0"/>
              <a:t> </a:t>
            </a:r>
            <a:r>
              <a:rPr lang="ru-RU" sz="2400" b="1" dirty="0" err="1"/>
              <a:t>Солнцевский</a:t>
            </a:r>
            <a:r>
              <a:rPr lang="ru-RU" sz="2400" b="1" dirty="0"/>
              <a:t> отдел ЗАГС управления </a:t>
            </a:r>
            <a:r>
              <a:rPr lang="ru-RU" sz="2400" b="1" dirty="0" smtClean="0"/>
              <a:t>ЗАГС г</a:t>
            </a:r>
            <a:r>
              <a:rPr lang="ru-RU" sz="2400" b="1" dirty="0"/>
              <a:t>. </a:t>
            </a:r>
            <a:r>
              <a:rPr lang="ru-RU" sz="2400" b="1" dirty="0" smtClean="0"/>
              <a:t>Москвы;</a:t>
            </a:r>
          </a:p>
          <a:p>
            <a:r>
              <a:rPr lang="ru-RU" sz="2400" b="1" dirty="0" smtClean="0"/>
              <a:t> </a:t>
            </a:r>
            <a:r>
              <a:rPr lang="ru-RU" sz="2400" b="1" dirty="0"/>
              <a:t>Государственное учреждение ГУ ПФ РФ № 2 по Москве и Московской области по назначению, перерасчету и выплате </a:t>
            </a:r>
            <a:r>
              <a:rPr lang="ru-RU" sz="2400" b="1" dirty="0" smtClean="0"/>
              <a:t>пенсии, </a:t>
            </a:r>
            <a:r>
              <a:rPr lang="ru-RU" sz="2400" b="1" dirty="0"/>
              <a:t>по приему населения № </a:t>
            </a:r>
            <a:r>
              <a:rPr lang="ru-RU" sz="2400" b="1" dirty="0" smtClean="0"/>
              <a:t>2;</a:t>
            </a:r>
          </a:p>
          <a:p>
            <a:r>
              <a:rPr lang="ru-RU" sz="2400" b="1" dirty="0" smtClean="0"/>
              <a:t> </a:t>
            </a:r>
            <a:r>
              <a:rPr lang="ru-RU" sz="2400" b="1" dirty="0"/>
              <a:t>Центр государственных услуг «Мои документы» района Солнцево.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3137325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5364"/>
          <a:stretch>
            <a:fillRect/>
          </a:stretch>
        </p:blipFill>
        <p:spPr>
          <a:xfrm>
            <a:off x="5021436" y="1785926"/>
            <a:ext cx="4122564" cy="395763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C00000"/>
                </a:solidFill>
              </a:rPr>
              <a:t>Оказание </a:t>
            </a:r>
            <a:r>
              <a:rPr lang="ru-RU" b="1" i="1" dirty="0">
                <a:solidFill>
                  <a:srgbClr val="C00000"/>
                </a:solidFill>
              </a:rPr>
              <a:t>адресной поддержки жителям района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1515" y="2212841"/>
            <a:ext cx="6813987" cy="2692989"/>
          </a:xfrm>
        </p:spPr>
        <p:txBody>
          <a:bodyPr>
            <a:normAutofit fontScale="85000" lnSpcReduction="20000"/>
          </a:bodyPr>
          <a:lstStyle/>
          <a:p>
            <a:r>
              <a:rPr lang="ru-RU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ветеранам </a:t>
            </a:r>
            <a:r>
              <a:rPr lang="ru-RU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и участникам Великой Отечественной войны 1941-1945 </a:t>
            </a:r>
            <a:r>
              <a:rPr lang="ru-RU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годов;</a:t>
            </a:r>
          </a:p>
          <a:p>
            <a:r>
              <a:rPr lang="ru-RU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ветеранам </a:t>
            </a:r>
            <a:r>
              <a:rPr lang="ru-RU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труда и участникам боевых </a:t>
            </a:r>
            <a:r>
              <a:rPr lang="ru-RU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действий;</a:t>
            </a:r>
          </a:p>
          <a:p>
            <a:r>
              <a:rPr lang="ru-RU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многодетным </a:t>
            </a:r>
            <a:r>
              <a:rPr lang="ru-RU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и неполным </a:t>
            </a:r>
            <a:r>
              <a:rPr lang="ru-RU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семьям </a:t>
            </a:r>
            <a:r>
              <a:rPr lang="ru-RU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с </a:t>
            </a:r>
            <a:r>
              <a:rPr lang="ru-RU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детьми; </a:t>
            </a:r>
          </a:p>
          <a:p>
            <a:r>
              <a:rPr lang="ru-RU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малообеспеченным </a:t>
            </a:r>
            <a:r>
              <a:rPr lang="ru-RU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жителям </a:t>
            </a:r>
            <a:r>
              <a:rPr lang="ru-RU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района;</a:t>
            </a:r>
          </a:p>
          <a:p>
            <a:r>
              <a:rPr lang="ru-RU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Лицам имеющим инвалидность.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28596" y="4643446"/>
            <a:ext cx="613301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FF0000"/>
                </a:solidFill>
              </a:rPr>
              <a:t>Предусмотренной </a:t>
            </a:r>
            <a:r>
              <a:rPr lang="ru-RU" sz="2800" dirty="0">
                <a:solidFill>
                  <a:srgbClr val="FF0000"/>
                </a:solidFill>
              </a:rPr>
              <a:t>Государственной программой «Социальная поддержка жителей города Москвы на 2012-2018 годы».</a:t>
            </a:r>
          </a:p>
        </p:txBody>
      </p:sp>
    </p:spTree>
    <p:extLst>
      <p:ext uri="{BB962C8B-B14F-4D97-AF65-F5344CB8AC3E}">
        <p14:creationId xmlns:p14="http://schemas.microsoft.com/office/powerpoint/2010/main" xmlns="" val="7545248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90457" y="0"/>
            <a:ext cx="4389665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4320" y="182880"/>
            <a:ext cx="6681182" cy="1747520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Адресной социальная помощь </a:t>
            </a:r>
            <a:r>
              <a:rPr lang="ru-RU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нуждающимся жителям района Солнцево города </a:t>
            </a:r>
            <a:r>
              <a:rPr lang="ru-RU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Москвы оказывается в связи с </a:t>
            </a:r>
            <a:endParaRPr lang="ru-RU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7085" y="2071678"/>
            <a:ext cx="5556485" cy="4314608"/>
          </a:xfrm>
        </p:spPr>
        <p:txBody>
          <a:bodyPr>
            <a:normAutofit fontScale="85000" lnSpcReduction="20000"/>
          </a:bodyPr>
          <a:lstStyle/>
          <a:p>
            <a:r>
              <a:rPr lang="ru-RU" dirty="0" smtClean="0"/>
              <a:t>с </a:t>
            </a:r>
            <a:r>
              <a:rPr lang="ru-RU" dirty="0"/>
              <a:t>чрезвычайными обстоятельствами (пожар, затопление, кража, смерть близкого родственника);</a:t>
            </a:r>
          </a:p>
          <a:p>
            <a:r>
              <a:rPr lang="ru-RU" dirty="0" smtClean="0"/>
              <a:t>с </a:t>
            </a:r>
            <a:r>
              <a:rPr lang="ru-RU" dirty="0"/>
              <a:t>расходами на дорогостоящие медицинские услуги;</a:t>
            </a:r>
          </a:p>
          <a:p>
            <a:r>
              <a:rPr lang="ru-RU" dirty="0" smtClean="0"/>
              <a:t>с </a:t>
            </a:r>
            <a:r>
              <a:rPr lang="ru-RU" dirty="0"/>
              <a:t>приобретением дорогостоящих лекарственных препаратов;</a:t>
            </a:r>
          </a:p>
          <a:p>
            <a:r>
              <a:rPr lang="ru-RU" dirty="0" smtClean="0"/>
              <a:t>с </a:t>
            </a:r>
            <a:r>
              <a:rPr lang="ru-RU" dirty="0"/>
              <a:t>приобретением (ремонтом, сборкой, установкой) товаров длительного пользования;</a:t>
            </a:r>
          </a:p>
          <a:p>
            <a:r>
              <a:rPr lang="ru-RU" dirty="0" smtClean="0"/>
              <a:t>с </a:t>
            </a:r>
            <a:r>
              <a:rPr lang="ru-RU" dirty="0"/>
              <a:t>ремонтом жилого помещения;</a:t>
            </a:r>
          </a:p>
          <a:p>
            <a:r>
              <a:rPr lang="ru-RU" dirty="0" smtClean="0"/>
              <a:t>необходимостью </a:t>
            </a:r>
            <a:r>
              <a:rPr lang="ru-RU" dirty="0"/>
              <a:t>приобретения продуктов питания и товаров первой необходимости и иные цели.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357422" y="6027003"/>
            <a:ext cx="288825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b="1" dirty="0" smtClean="0">
                <a:solidFill>
                  <a:srgbClr val="FF0000"/>
                </a:solidFill>
              </a:rPr>
              <a:t>единовременный </a:t>
            </a:r>
            <a:r>
              <a:rPr lang="ru-RU" sz="2400" b="1" dirty="0">
                <a:solidFill>
                  <a:srgbClr val="FF0000"/>
                </a:solidFill>
              </a:rPr>
              <a:t>характер </a:t>
            </a:r>
          </a:p>
        </p:txBody>
      </p:sp>
    </p:spTree>
    <p:extLst>
      <p:ext uri="{BB962C8B-B14F-4D97-AF65-F5344CB8AC3E}">
        <p14:creationId xmlns:p14="http://schemas.microsoft.com/office/powerpoint/2010/main" xmlns="" val="8780814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0034" y="0"/>
            <a:ext cx="8429684" cy="714356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Адресный перечень многоквартирных домов, в которых проводился ремонт подъездов в 2017 году</a:t>
            </a: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642910" y="714356"/>
          <a:ext cx="7858180" cy="5939987"/>
        </p:xfrm>
        <a:graphic>
          <a:graphicData uri="http://schemas.openxmlformats.org/drawingml/2006/table">
            <a:tbl>
              <a:tblPr/>
              <a:tblGrid>
                <a:gridCol w="725049"/>
                <a:gridCol w="2957430"/>
                <a:gridCol w="4175701"/>
              </a:tblGrid>
              <a:tr h="2731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5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№ </a:t>
                      </a:r>
                      <a:r>
                        <a:rPr lang="ru-RU" sz="1400" b="1" kern="5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</a:t>
                      </a:r>
                      <a:r>
                        <a:rPr lang="ru-RU" sz="1400" b="1" kern="5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/</a:t>
                      </a:r>
                      <a:r>
                        <a:rPr lang="ru-RU" sz="1400" b="1" kern="5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</a:t>
                      </a:r>
                      <a:endParaRPr lang="ru-RU" sz="1400" kern="50" dirty="0"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34223" marR="342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5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Адрес</a:t>
                      </a:r>
                      <a:endParaRPr lang="ru-RU" sz="1400" kern="50" dirty="0"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34223" marR="342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5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Количество подъездов</a:t>
                      </a:r>
                      <a:endParaRPr lang="ru-RU" sz="1400" kern="50" dirty="0"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34223" marR="342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18889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kern="5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100" kern="50" dirty="0"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34223" marR="342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kern="5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ул.Наро-Фоминская, д. 13</a:t>
                      </a:r>
                      <a:endParaRPr lang="ru-RU" sz="1100" kern="50" dirty="0"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34223" marR="342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kern="5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100" kern="50" dirty="0"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34223" marR="342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18889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kern="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 kern="50"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34223" marR="342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kern="5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ул.Наро-Фоминская, д. 15</a:t>
                      </a:r>
                      <a:endParaRPr lang="ru-RU" sz="1100" kern="50" dirty="0"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34223" marR="342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kern="5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100" kern="50" dirty="0"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34223" marR="342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18889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kern="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100" kern="50"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34223" marR="342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kern="5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Солнцевский пр-т, д. 19, корп. 1</a:t>
                      </a:r>
                      <a:endParaRPr lang="ru-RU" sz="1100" kern="50" dirty="0"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34223" marR="342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kern="5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100" kern="50" dirty="0"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34223" marR="342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18889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kern="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100" kern="50"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34223" marR="342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kern="5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Солнцевский пр-т, д. 23, корп. 1</a:t>
                      </a:r>
                      <a:endParaRPr lang="ru-RU" sz="1100" kern="50" dirty="0"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34223" marR="342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kern="5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100" kern="50" dirty="0"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34223" marR="342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18889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kern="5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1100" kern="50" dirty="0"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34223" marR="342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kern="5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Солнцевский пр-т, д. 23, корп. 2</a:t>
                      </a:r>
                      <a:endParaRPr lang="ru-RU" sz="1100" kern="50" dirty="0"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34223" marR="342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kern="5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100" kern="50" dirty="0"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34223" marR="342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188893">
                <a:tc>
                  <a:txBody>
                    <a:bodyPr/>
                    <a:lstStyle/>
                    <a:p>
                      <a:pPr marL="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100" kern="5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</a:p>
                  </a:txBody>
                  <a:tcPr marL="34223" marR="342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100" kern="5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ул. Щорса, д. 3</a:t>
                      </a:r>
                    </a:p>
                  </a:txBody>
                  <a:tcPr marL="34223" marR="342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100" kern="5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</a:p>
                  </a:txBody>
                  <a:tcPr marL="34223" marR="342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18889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kern="50" baseline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7</a:t>
                      </a:r>
                      <a:endParaRPr lang="ru-RU" sz="1100" kern="50" baseline="0"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34223" marR="342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kern="50" baseline="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ул. Матросова, д. 3</a:t>
                      </a:r>
                      <a:endParaRPr lang="ru-RU" sz="1100" kern="50" baseline="0" dirty="0"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34223" marR="342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kern="50" baseline="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100" kern="50" baseline="0" dirty="0"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34223" marR="342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18889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kern="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</a:t>
                      </a:r>
                      <a:endParaRPr lang="ru-RU" sz="1100" kern="50"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34223" marR="342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kern="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ул. Матросова, д. 7, корп.1</a:t>
                      </a:r>
                      <a:endParaRPr lang="ru-RU" sz="1100" kern="50"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34223" marR="342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kern="5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100" kern="50" dirty="0"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34223" marR="342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18889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kern="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</a:t>
                      </a:r>
                      <a:endParaRPr lang="ru-RU" sz="1100" kern="50"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34223" marR="342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kern="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ул. Матросова, д. 21</a:t>
                      </a:r>
                      <a:endParaRPr lang="ru-RU" sz="1100" kern="50"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34223" marR="342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kern="5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100" kern="50" dirty="0"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34223" marR="342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18889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kern="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</a:t>
                      </a:r>
                      <a:endParaRPr lang="ru-RU" sz="1100" kern="50"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34223" marR="342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kern="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ул. Матросова, д. 23</a:t>
                      </a:r>
                      <a:endParaRPr lang="ru-RU" sz="1100" kern="50"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34223" marR="342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kern="5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100" kern="50" dirty="0"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34223" marR="342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18889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kern="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11</a:t>
                      </a:r>
                      <a:endParaRPr lang="ru-RU" sz="1100" kern="50"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34223" marR="342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kern="5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ул. Матросова, д. 25</a:t>
                      </a:r>
                      <a:endParaRPr lang="ru-RU" sz="1100" kern="50" dirty="0"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34223" marR="342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kern="5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100" kern="50" dirty="0"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34223" marR="342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18889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kern="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12</a:t>
                      </a:r>
                      <a:endParaRPr lang="ru-RU" sz="1100" kern="50"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34223" marR="342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kern="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ул. Матросова, д. 27</a:t>
                      </a:r>
                      <a:endParaRPr lang="ru-RU" sz="1100" kern="50"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34223" marR="342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kern="5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100" kern="50" dirty="0"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34223" marR="342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18889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kern="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13</a:t>
                      </a:r>
                      <a:endParaRPr lang="ru-RU" sz="1100" kern="50"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34223" marR="342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kern="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ул. Матросова, д. 29</a:t>
                      </a:r>
                      <a:endParaRPr lang="ru-RU" sz="1100" kern="50"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34223" marR="342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kern="5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100" kern="50" dirty="0"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34223" marR="342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18889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kern="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14</a:t>
                      </a:r>
                      <a:endParaRPr lang="ru-RU" sz="1100" kern="50"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34223" marR="342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kern="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ул. Волынская, д. 4</a:t>
                      </a:r>
                      <a:endParaRPr lang="ru-RU" sz="1100" kern="50"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34223" marR="342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kern="5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100" kern="50" dirty="0"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34223" marR="342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18889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kern="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15</a:t>
                      </a:r>
                      <a:endParaRPr lang="ru-RU" sz="1100" kern="50"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34223" marR="342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kern="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ул. Авиаторов, д. 16</a:t>
                      </a:r>
                      <a:endParaRPr lang="ru-RU" sz="1100" kern="50"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34223" marR="342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kern="5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100" kern="50" dirty="0"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34223" marR="342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18889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kern="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16</a:t>
                      </a:r>
                      <a:endParaRPr lang="ru-RU" sz="1100" kern="50"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34223" marR="342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kern="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ул. 50 лет Октября, д. 1, корп. 1</a:t>
                      </a:r>
                      <a:endParaRPr lang="ru-RU" sz="1100" kern="50"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34223" marR="342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kern="5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100" kern="50" dirty="0"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34223" marR="342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18889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kern="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17</a:t>
                      </a:r>
                      <a:endParaRPr lang="ru-RU" sz="1100" kern="50"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34223" marR="342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kern="5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ул. 50лет Октября, д. 2, корп. 2</a:t>
                      </a:r>
                      <a:endParaRPr lang="ru-RU" sz="1100" kern="50" dirty="0"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34223" marR="342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kern="5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 kern="50" dirty="0"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34223" marR="342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18889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kern="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18</a:t>
                      </a:r>
                      <a:endParaRPr lang="ru-RU" sz="1100" kern="50"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34223" marR="342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kern="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Матросова ул., 5</a:t>
                      </a:r>
                      <a:endParaRPr lang="ru-RU" sz="1100" kern="50"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34223" marR="342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kern="5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100" kern="50" dirty="0">
                        <a:solidFill>
                          <a:schemeClr val="bg1"/>
                        </a:solidFill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34223" marR="342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18889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kern="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19</a:t>
                      </a:r>
                      <a:endParaRPr lang="ru-RU" sz="1100" kern="50"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34223" marR="342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kern="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Матросова ул., 7, к. 2</a:t>
                      </a:r>
                      <a:endParaRPr lang="ru-RU" sz="1100" kern="50"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34223" marR="342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kern="5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100" kern="50" dirty="0">
                        <a:solidFill>
                          <a:schemeClr val="bg1"/>
                        </a:solidFill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34223" marR="342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18889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kern="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</a:t>
                      </a:r>
                      <a:endParaRPr lang="ru-RU" sz="1100" kern="50"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34223" marR="342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kern="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Попутная ул., д. 1</a:t>
                      </a:r>
                      <a:endParaRPr lang="ru-RU" sz="1100" kern="50"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34223" marR="342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kern="5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100" kern="50" dirty="0">
                        <a:solidFill>
                          <a:schemeClr val="bg1"/>
                        </a:solidFill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34223" marR="342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18889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kern="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21</a:t>
                      </a:r>
                      <a:endParaRPr lang="ru-RU" sz="1100" kern="50"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34223" marR="342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kern="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Попутная ул., д. 2</a:t>
                      </a:r>
                      <a:endParaRPr lang="ru-RU" sz="1100" kern="50"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34223" marR="342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kern="5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100" kern="50" dirty="0">
                        <a:solidFill>
                          <a:schemeClr val="bg1"/>
                        </a:solidFill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34223" marR="342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18889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kern="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22</a:t>
                      </a:r>
                      <a:endParaRPr lang="ru-RU" sz="1100" kern="50"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34223" marR="342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kern="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Попутная ул., д. 4</a:t>
                      </a:r>
                      <a:endParaRPr lang="ru-RU" sz="1100" kern="50"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34223" marR="342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kern="5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100" kern="50" dirty="0">
                        <a:solidFill>
                          <a:schemeClr val="bg1"/>
                        </a:solidFill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34223" marR="342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18889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kern="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23</a:t>
                      </a:r>
                      <a:endParaRPr lang="ru-RU" sz="1100" kern="50"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34223" marR="342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kern="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Родниковая ул., д. 4, к. 3</a:t>
                      </a:r>
                      <a:endParaRPr lang="ru-RU" sz="1100" kern="50"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34223" marR="342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kern="5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1100" kern="50" dirty="0">
                        <a:solidFill>
                          <a:schemeClr val="bg1"/>
                        </a:solidFill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34223" marR="342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18889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kern="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24</a:t>
                      </a:r>
                      <a:endParaRPr lang="ru-RU" sz="1100" kern="50"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34223" marR="342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kern="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ул. Богданова, д. 10, корп. 1</a:t>
                      </a:r>
                      <a:endParaRPr lang="ru-RU" sz="1100" kern="50"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34223" marR="342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kern="5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 kern="50" dirty="0">
                        <a:solidFill>
                          <a:schemeClr val="bg1"/>
                        </a:solidFill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34223" marR="342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18889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kern="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25</a:t>
                      </a:r>
                      <a:endParaRPr lang="ru-RU" sz="1100" kern="50"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34223" marR="342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kern="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ул. Богданова, д. 10, корп. 2</a:t>
                      </a:r>
                      <a:endParaRPr lang="ru-RU" sz="1100" kern="50"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34223" marR="342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kern="5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100" kern="50" dirty="0">
                        <a:solidFill>
                          <a:schemeClr val="bg1"/>
                        </a:solidFill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34223" marR="342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18889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kern="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26</a:t>
                      </a:r>
                      <a:endParaRPr lang="ru-RU" sz="1100" kern="50"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34223" marR="342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kern="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ул. Производственная, д. 2, корп. 1</a:t>
                      </a:r>
                      <a:endParaRPr lang="ru-RU" sz="1100" kern="50"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34223" marR="342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kern="5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1100" kern="50" dirty="0">
                        <a:solidFill>
                          <a:schemeClr val="bg1"/>
                        </a:solidFill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34223" marR="342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18889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kern="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27</a:t>
                      </a:r>
                      <a:endParaRPr lang="ru-RU" sz="1100" kern="50"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34223" marR="342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kern="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ул. Производственная, д. 4</a:t>
                      </a:r>
                      <a:endParaRPr lang="ru-RU" sz="1100" kern="50"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34223" marR="342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kern="5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100" kern="50" dirty="0">
                        <a:solidFill>
                          <a:schemeClr val="bg1"/>
                        </a:solidFill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34223" marR="342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18889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kern="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28</a:t>
                      </a:r>
                      <a:endParaRPr lang="ru-RU" sz="1100" kern="50"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34223" marR="342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kern="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ул. Производственная, д. 4, корп. 2</a:t>
                      </a:r>
                      <a:endParaRPr lang="ru-RU" sz="1100" kern="50"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34223" marR="342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kern="5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100" kern="50" dirty="0">
                        <a:solidFill>
                          <a:schemeClr val="bg1"/>
                        </a:solidFill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34223" marR="342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18889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kern="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29</a:t>
                      </a:r>
                      <a:endParaRPr lang="ru-RU" sz="1100" kern="50"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34223" marR="342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kern="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ул. Производственная, д. 4, корп. 3</a:t>
                      </a:r>
                      <a:endParaRPr lang="ru-RU" sz="1100" kern="50"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34223" marR="342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kern="5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100" kern="50" dirty="0">
                        <a:solidFill>
                          <a:schemeClr val="bg1"/>
                        </a:solidFill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34223" marR="342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188893">
                <a:tc>
                  <a:txBody>
                    <a:bodyPr/>
                    <a:lstStyle/>
                    <a:p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4223" marR="342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00" b="1" kern="5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ВСЕГО:</a:t>
                      </a:r>
                      <a:endParaRPr lang="ru-RU" sz="1000" kern="50" dirty="0"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34223" marR="342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kern="5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102</a:t>
                      </a:r>
                      <a:endParaRPr lang="ru-RU" sz="1000" kern="50" dirty="0"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34223" marR="342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00562" y="3714752"/>
            <a:ext cx="4643438" cy="297910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2357430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2800" dirty="0"/>
              <a:t>За 2017 год Комиссией </a:t>
            </a:r>
            <a:r>
              <a:rPr lang="ru-RU" sz="2800" dirty="0" smtClean="0"/>
              <a:t>рассмотрено </a:t>
            </a:r>
            <a:br>
              <a:rPr lang="ru-RU" sz="2800" dirty="0" smtClean="0"/>
            </a:br>
            <a:r>
              <a:rPr lang="ru-RU" sz="2800" dirty="0" smtClean="0">
                <a:solidFill>
                  <a:srgbClr val="FF0000"/>
                </a:solidFill>
              </a:rPr>
              <a:t>177 </a:t>
            </a:r>
            <a:r>
              <a:rPr lang="ru-RU" sz="2800" dirty="0">
                <a:solidFill>
                  <a:srgbClr val="FF0000"/>
                </a:solidFill>
              </a:rPr>
              <a:t>обращений</a:t>
            </a:r>
            <a:r>
              <a:rPr lang="ru-RU" sz="2800" dirty="0"/>
              <a:t>, поступивших в управу района Солнцево города Москвы:</a:t>
            </a:r>
            <a:br>
              <a:rPr lang="ru-RU" sz="2800" dirty="0"/>
            </a:br>
            <a:r>
              <a:rPr lang="ru-RU" sz="2800" dirty="0"/>
              <a:t>оказана материальная </a:t>
            </a:r>
            <a:r>
              <a:rPr lang="ru-RU" sz="2400" dirty="0"/>
              <a:t>(денежная) помощь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800" dirty="0" smtClean="0">
                <a:solidFill>
                  <a:srgbClr val="FF0000"/>
                </a:solidFill>
              </a:rPr>
              <a:t>146 </a:t>
            </a:r>
            <a:r>
              <a:rPr lang="ru-RU" sz="2800" dirty="0">
                <a:solidFill>
                  <a:srgbClr val="FF0000"/>
                </a:solidFill>
              </a:rPr>
              <a:t>заявителям </a:t>
            </a:r>
            <a:r>
              <a:rPr lang="ru-RU" sz="2800" dirty="0" smtClean="0">
                <a:solidFill>
                  <a:srgbClr val="FF0000"/>
                </a:solidFill>
              </a:rPr>
              <a:t/>
            </a:r>
            <a:br>
              <a:rPr lang="ru-RU" sz="2800" dirty="0" smtClean="0">
                <a:solidFill>
                  <a:srgbClr val="FF0000"/>
                </a:solidFill>
              </a:rPr>
            </a:br>
            <a:r>
              <a:rPr lang="ru-RU" sz="2800" dirty="0" smtClean="0"/>
              <a:t>на </a:t>
            </a:r>
            <a:r>
              <a:rPr lang="ru-RU" sz="2800" dirty="0"/>
              <a:t>общую сумму 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>
                <a:solidFill>
                  <a:srgbClr val="FF0000"/>
                </a:solidFill>
              </a:rPr>
              <a:t>1  555 000 </a:t>
            </a:r>
            <a:r>
              <a:rPr lang="ru-RU" sz="2800" dirty="0">
                <a:solidFill>
                  <a:srgbClr val="FF0000"/>
                </a:solidFill>
              </a:rPr>
              <a:t>рублей 00 копеек</a:t>
            </a:r>
          </a:p>
        </p:txBody>
      </p:sp>
      <p:sp>
        <p:nvSpPr>
          <p:cNvPr id="52225" name="Rectangle 1"/>
          <p:cNvSpPr>
            <a:spLocks noChangeArrowheads="1"/>
          </p:cNvSpPr>
          <p:nvPr/>
        </p:nvSpPr>
        <p:spPr bwMode="auto">
          <a:xfrm>
            <a:off x="428596" y="3714752"/>
            <a:ext cx="4071966" cy="2862322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ru-RU" sz="1400" dirty="0" smtClean="0"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37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 ветеранов Великой Отечественной войны 1941-1945 годов и ветеранов труда;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ru-RU" dirty="0" smtClean="0"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78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 инвалидов, включая семьи с детьми-инвалидами;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ru-RU" dirty="0" smtClean="0"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13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 семей с несовершеннолетними детьми (многодетные семьи, малообеспеченные семьи);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ru-RU" dirty="0" smtClean="0"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18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 семей, находящихся в трудной жизненной ситуации.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26871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39900537"/>
              </p:ext>
            </p:extLst>
          </p:nvPr>
        </p:nvGraphicFramePr>
        <p:xfrm>
          <a:off x="0" y="0"/>
          <a:ext cx="8098973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39133767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1357298"/>
            <a:ext cx="8072494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b="1" dirty="0" smtClean="0"/>
              <a:t>Управой района Солнцево города Москвы </a:t>
            </a:r>
            <a:r>
              <a:rPr lang="ru-RU" sz="3100" b="1" dirty="0"/>
              <a:t>были организованы конкурсные процедуры на проведение ремонта </a:t>
            </a:r>
            <a:r>
              <a:rPr lang="ru-RU" sz="3100" b="1" dirty="0" smtClean="0">
                <a:solidFill>
                  <a:srgbClr val="FF0000"/>
                </a:solidFill>
              </a:rPr>
              <a:t>10 </a:t>
            </a:r>
            <a:r>
              <a:rPr lang="ru-RU" sz="3100" b="1" dirty="0">
                <a:solidFill>
                  <a:srgbClr val="FF0000"/>
                </a:solidFill>
              </a:rPr>
              <a:t>квартир </a:t>
            </a:r>
            <a:r>
              <a:rPr lang="ru-RU" sz="3100" b="1" dirty="0" smtClean="0">
                <a:solidFill>
                  <a:srgbClr val="FF0000"/>
                </a:solidFill>
              </a:rPr>
              <a:t/>
            </a:r>
            <a:br>
              <a:rPr lang="ru-RU" sz="3100" b="1" dirty="0" smtClean="0">
                <a:solidFill>
                  <a:srgbClr val="FF0000"/>
                </a:solidFill>
              </a:rPr>
            </a:br>
            <a:r>
              <a:rPr lang="ru-RU" sz="3100" b="1" dirty="0" smtClean="0"/>
              <a:t>на </a:t>
            </a:r>
            <a:r>
              <a:rPr lang="ru-RU" sz="3100" b="1" dirty="0"/>
              <a:t>сумму </a:t>
            </a:r>
            <a:r>
              <a:rPr lang="ru-RU" sz="3100" b="1" dirty="0">
                <a:solidFill>
                  <a:srgbClr val="FF0000"/>
                </a:solidFill>
              </a:rPr>
              <a:t>1 630 000 млн. </a:t>
            </a:r>
            <a:r>
              <a:rPr lang="ru-RU" sz="3100" b="1" dirty="0" smtClean="0">
                <a:solidFill>
                  <a:srgbClr val="FF0000"/>
                </a:solidFill>
              </a:rPr>
              <a:t>рублей</a:t>
            </a:r>
            <a:r>
              <a:rPr lang="ru-RU" b="1" dirty="0" smtClean="0"/>
              <a:t/>
            </a:r>
            <a:br>
              <a:rPr lang="ru-RU" b="1" dirty="0" smtClean="0"/>
            </a:br>
            <a:endParaRPr lang="ru-RU" dirty="0"/>
          </a:p>
        </p:txBody>
      </p:sp>
      <p:graphicFrame>
        <p:nvGraphicFramePr>
          <p:cNvPr id="7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4288072416"/>
              </p:ext>
            </p:extLst>
          </p:nvPr>
        </p:nvGraphicFramePr>
        <p:xfrm>
          <a:off x="642910" y="2214554"/>
          <a:ext cx="7130143" cy="44776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8776220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4286256"/>
            <a:ext cx="8501122" cy="165462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b="1" dirty="0"/>
              <a:t>В 2017 году в рамках реализации Указа Президента Российской Федерации от 31.05.2012 № Пр-1438 </a:t>
            </a:r>
            <a:r>
              <a:rPr lang="ru-RU" sz="3100" b="1" dirty="0">
                <a:solidFill>
                  <a:schemeClr val="accent1">
                    <a:lumMod val="75000"/>
                  </a:schemeClr>
                </a:solidFill>
              </a:rPr>
              <a:t>«О вручении персональных поздравлений президента Российской Федерации ветеранам Великой Отечественной войны» </a:t>
            </a:r>
            <a:r>
              <a:rPr lang="ru-RU" sz="3100" b="1" dirty="0"/>
              <a:t>и в связи с юбилейными датами, начиная с 90-летия, совместно с Отделом социальной защиты населения района Солнцево, жителям района вручались именные </a:t>
            </a:r>
            <a:r>
              <a:rPr lang="ru-RU" sz="3100" b="1" dirty="0" smtClean="0"/>
              <a:t>поздравления  - </a:t>
            </a:r>
            <a:r>
              <a:rPr lang="ru-RU" sz="3100" b="1" dirty="0" smtClean="0">
                <a:solidFill>
                  <a:srgbClr val="FF0000"/>
                </a:solidFill>
              </a:rPr>
              <a:t>112 наборов</a:t>
            </a:r>
            <a:r>
              <a:rPr lang="ru-RU" sz="3100" b="1" dirty="0" smtClean="0"/>
              <a:t>. 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142976" y="571480"/>
            <a:ext cx="63579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Именные поздравления</a:t>
            </a:r>
            <a:endParaRPr lang="ru-RU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647309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00694" y="2357429"/>
            <a:ext cx="3202005" cy="426933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214422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6 </a:t>
            </a:r>
            <a:r>
              <a:rPr lang="ru-RU" dirty="0">
                <a:solidFill>
                  <a:srgbClr val="FF0000"/>
                </a:solidFill>
              </a:rPr>
              <a:t>культурно-массовых мероприятий</a:t>
            </a:r>
            <a:r>
              <a:rPr lang="ru-RU" b="1" i="1" dirty="0">
                <a:solidFill>
                  <a:srgbClr val="FF0000"/>
                </a:solidFill>
              </a:rPr>
              <a:t> </a:t>
            </a:r>
            <a:r>
              <a:rPr lang="ru-RU" dirty="0">
                <a:solidFill>
                  <a:srgbClr val="FF0000"/>
                </a:solidFill>
              </a:rPr>
              <a:t>с</a:t>
            </a:r>
            <a:r>
              <a:rPr lang="ru-RU" b="1" i="1" dirty="0">
                <a:solidFill>
                  <a:srgbClr val="FF0000"/>
                </a:solidFill>
              </a:rPr>
              <a:t> </a:t>
            </a:r>
            <a:r>
              <a:rPr lang="ru-RU" dirty="0">
                <a:solidFill>
                  <a:srgbClr val="FF0000"/>
                </a:solidFill>
              </a:rPr>
              <a:t>охватом более</a:t>
            </a:r>
            <a:r>
              <a:rPr lang="ru-RU" b="1" i="1" dirty="0">
                <a:solidFill>
                  <a:srgbClr val="FF0000"/>
                </a:solidFill>
              </a:rPr>
              <a:t> </a:t>
            </a:r>
            <a:r>
              <a:rPr lang="ru-RU" b="1" i="1" dirty="0" smtClean="0">
                <a:solidFill>
                  <a:srgbClr val="FF0000"/>
                </a:solidFill>
              </a:rPr>
              <a:t/>
            </a:r>
            <a:br>
              <a:rPr lang="ru-RU" b="1" i="1" dirty="0" smtClean="0">
                <a:solidFill>
                  <a:srgbClr val="FF0000"/>
                </a:solidFill>
              </a:rPr>
            </a:br>
            <a:r>
              <a:rPr lang="ru-RU" b="1" i="1" dirty="0" smtClean="0">
                <a:solidFill>
                  <a:srgbClr val="FF0000"/>
                </a:solidFill>
              </a:rPr>
              <a:t>15 000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>
                <a:solidFill>
                  <a:srgbClr val="FF0000"/>
                </a:solidFill>
              </a:rPr>
              <a:t>человек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4282" y="2468880"/>
            <a:ext cx="6643734" cy="4389120"/>
          </a:xfrm>
        </p:spPr>
        <p:txBody>
          <a:bodyPr/>
          <a:lstStyle/>
          <a:p>
            <a:r>
              <a:rPr lang="ru-RU" dirty="0" smtClean="0"/>
              <a:t>Крещение Господня;</a:t>
            </a:r>
          </a:p>
          <a:p>
            <a:r>
              <a:rPr lang="ru-RU" dirty="0" smtClean="0"/>
              <a:t>Широкая Масленица;</a:t>
            </a:r>
          </a:p>
          <a:p>
            <a:r>
              <a:rPr lang="ru-RU" dirty="0" smtClean="0"/>
              <a:t>День Победы </a:t>
            </a:r>
            <a:r>
              <a:rPr lang="ru-RU" dirty="0"/>
              <a:t>в Великой Отечественной войне 1941-1945 </a:t>
            </a:r>
            <a:r>
              <a:rPr lang="ru-RU" dirty="0" smtClean="0"/>
              <a:t>годов;</a:t>
            </a:r>
          </a:p>
          <a:p>
            <a:r>
              <a:rPr lang="ru-RU" dirty="0" smtClean="0"/>
              <a:t>День </a:t>
            </a:r>
            <a:r>
              <a:rPr lang="ru-RU" dirty="0"/>
              <a:t>защиты </a:t>
            </a:r>
            <a:r>
              <a:rPr lang="ru-RU" dirty="0" smtClean="0"/>
              <a:t>детей;</a:t>
            </a:r>
          </a:p>
          <a:p>
            <a:r>
              <a:rPr lang="ru-RU" dirty="0" smtClean="0"/>
              <a:t>День </a:t>
            </a:r>
            <a:r>
              <a:rPr lang="ru-RU" dirty="0"/>
              <a:t>семьи, любви и </a:t>
            </a:r>
            <a:r>
              <a:rPr lang="ru-RU" dirty="0" smtClean="0"/>
              <a:t>верности;</a:t>
            </a:r>
          </a:p>
          <a:p>
            <a:r>
              <a:rPr lang="ru-RU" dirty="0" smtClean="0"/>
              <a:t>Ёлка главы управы.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557544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14414" y="5715016"/>
            <a:ext cx="6424621" cy="114298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5852" y="785794"/>
            <a:ext cx="6447501" cy="197190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>
                <a:solidFill>
                  <a:srgbClr val="FF0000"/>
                </a:solidFill>
              </a:rPr>
              <a:t>Управой района совместно с предприятиями потребительского рынка был организован ряд благотворительных мероприятий:</a:t>
            </a:r>
            <a:r>
              <a:rPr lang="ru-RU" dirty="0">
                <a:solidFill>
                  <a:srgbClr val="FF0000"/>
                </a:solidFill>
              </a:rPr>
              <a:t/>
            </a:r>
            <a:br>
              <a:rPr lang="ru-RU" dirty="0">
                <a:solidFill>
                  <a:srgbClr val="FF0000"/>
                </a:solidFill>
              </a:rPr>
            </a:b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158" y="2143116"/>
            <a:ext cx="8501122" cy="3880773"/>
          </a:xfrm>
        </p:spPr>
        <p:txBody>
          <a:bodyPr>
            <a:normAutofit fontScale="55000" lnSpcReduction="20000"/>
          </a:bodyPr>
          <a:lstStyle/>
          <a:p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праздничные благотворительные обеды для ветеранов ВОВ и актива общественных организаций района;</a:t>
            </a:r>
          </a:p>
          <a:p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праздничные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благотворительные обеды для ветеранов ВОВ и актива общественных организаций района;</a:t>
            </a:r>
          </a:p>
          <a:p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выдача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праздничных продуктовых наборов для членов общественных организаций района Солнцево в рамках памятных дат;</a:t>
            </a:r>
          </a:p>
          <a:p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выдача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постельных принадлежностей для членов общественных организаций района Солнцево в рамках памятных дат.</a:t>
            </a:r>
          </a:p>
          <a:p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В рамках программы по поддержке и развитию детско-молодёжного движения управой района Солнцево города Москвы организовывались мероприятия </a:t>
            </a:r>
            <a:r>
              <a:rPr lang="ru-RU" sz="59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гражданско-патриотической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направленности, в которых принимали участие и молодежь, и ветераны Великой Отечественной войны, и люди старшего поколения:</a:t>
            </a:r>
          </a:p>
          <a:p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митинги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и шествия памяти, посвященные Дню Победы, началу Великой Отечественной войны 1941-1945 годов;</a:t>
            </a:r>
          </a:p>
          <a:p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районные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соревнования «Школа безопасности»;</a:t>
            </a:r>
          </a:p>
          <a:p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патронаж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над памятными местами района и воинскими захоронениями.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853217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357166"/>
            <a:ext cx="8643998" cy="165608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Услуги, оказываемые льготным категориям граждан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86378" y="2212842"/>
            <a:ext cx="6447501" cy="3880773"/>
          </a:xfrm>
        </p:spPr>
        <p:txBody>
          <a:bodyPr>
            <a:normAutofit fontScale="77500" lnSpcReduction="20000"/>
          </a:bodyPr>
          <a:lstStyle/>
          <a:p>
            <a:r>
              <a:rPr lang="ru-RU" dirty="0" smtClean="0"/>
              <a:t>оказание </a:t>
            </a:r>
            <a:r>
              <a:rPr lang="ru-RU" dirty="0"/>
              <a:t>банных услуг льготным категориям граждан</a:t>
            </a:r>
            <a:r>
              <a:rPr lang="ru-RU" dirty="0" smtClean="0"/>
              <a:t>,</a:t>
            </a:r>
          </a:p>
          <a:p>
            <a:r>
              <a:rPr lang="ru-RU" dirty="0" smtClean="0"/>
              <a:t> </a:t>
            </a:r>
            <a:r>
              <a:rPr lang="ru-RU" dirty="0"/>
              <a:t>предоставление оздоровительных услуг по плаванию для льготной категории жителей района; </a:t>
            </a:r>
            <a:endParaRPr lang="ru-RU" dirty="0" smtClean="0"/>
          </a:p>
          <a:p>
            <a:r>
              <a:rPr lang="ru-RU" dirty="0" smtClean="0"/>
              <a:t>организация </a:t>
            </a:r>
            <a:r>
              <a:rPr lang="ru-RU" dirty="0"/>
              <a:t>и проведение мероприятий, связанных с памятными и значимыми датами; </a:t>
            </a:r>
            <a:endParaRPr lang="ru-RU" dirty="0" smtClean="0"/>
          </a:p>
          <a:p>
            <a:r>
              <a:rPr lang="ru-RU" dirty="0" smtClean="0"/>
              <a:t>приобретение </a:t>
            </a:r>
            <a:r>
              <a:rPr lang="ru-RU" dirty="0"/>
              <a:t>продуктовых наборов</a:t>
            </a:r>
            <a:r>
              <a:rPr lang="ru-RU" dirty="0" smtClean="0"/>
              <a:t>;</a:t>
            </a:r>
          </a:p>
          <a:p>
            <a:r>
              <a:rPr lang="ru-RU" dirty="0" smtClean="0"/>
              <a:t> </a:t>
            </a:r>
            <a:r>
              <a:rPr lang="ru-RU" dirty="0"/>
              <a:t>приобретение сладких новогодних подарков и билетов на новогодние представления для льготной категории семей с детьми</a:t>
            </a:r>
            <a:r>
              <a:rPr lang="ru-RU" dirty="0" smtClean="0"/>
              <a:t>;</a:t>
            </a:r>
          </a:p>
          <a:p>
            <a:r>
              <a:rPr lang="ru-RU" dirty="0" smtClean="0"/>
              <a:t> </a:t>
            </a:r>
            <a:r>
              <a:rPr lang="ru-RU" dirty="0"/>
              <a:t>социальная интеграция и формирование </a:t>
            </a:r>
            <a:r>
              <a:rPr lang="ru-RU" dirty="0" smtClean="0"/>
              <a:t>без барьерной </a:t>
            </a:r>
            <a:r>
              <a:rPr lang="ru-RU" dirty="0"/>
              <a:t>среды для инвалидов и других маломобильных групп населения.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0256331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80115" y="3204386"/>
            <a:ext cx="4963886" cy="365361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2285992"/>
            <a:ext cx="6302829" cy="4252694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sz="3200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sz="3200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</a:rPr>
              <a:t>Было выделено </a:t>
            </a:r>
            <a:r>
              <a:rPr lang="ru-RU" sz="2800" b="1" dirty="0" smtClean="0">
                <a:solidFill>
                  <a:srgbClr val="C00000"/>
                </a:solidFill>
              </a:rPr>
              <a:t>1200 подарков</a:t>
            </a:r>
            <a:r>
              <a:rPr lang="ru-RU" sz="2800" dirty="0" smtClean="0">
                <a:solidFill>
                  <a:srgbClr val="C00000"/>
                </a:solidFill>
              </a:rPr>
              <a:t> </a:t>
            </a:r>
            <a:r>
              <a:rPr lang="ru-RU" sz="2800" dirty="0">
                <a:solidFill>
                  <a:schemeClr val="accent2">
                    <a:lumMod val="75000"/>
                  </a:schemeClr>
                </a:solidFill>
              </a:rPr>
              <a:t>на сумму </a:t>
            </a: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</a:rPr>
              <a:t>474240 тысяч </a:t>
            </a:r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</a:rPr>
              <a:t>рублей</a:t>
            </a: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</a:rPr>
              <a:t>, </a:t>
            </a:r>
            <a:br>
              <a:rPr lang="ru-RU" sz="2800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</a:rPr>
              <a:t>и </a:t>
            </a:r>
            <a:r>
              <a:rPr lang="ru-RU" sz="2800" dirty="0">
                <a:solidFill>
                  <a:schemeClr val="accent2">
                    <a:lumMod val="75000"/>
                  </a:schemeClr>
                </a:solidFill>
              </a:rPr>
              <a:t>организована </a:t>
            </a: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sz="2800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</a:rPr>
              <a:t>ёлка </a:t>
            </a:r>
            <a:r>
              <a:rPr lang="ru-RU" sz="2800" dirty="0">
                <a:solidFill>
                  <a:schemeClr val="accent2">
                    <a:lumMod val="75000"/>
                  </a:schemeClr>
                </a:solidFill>
              </a:rPr>
              <a:t>главы управы </a:t>
            </a: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sz="2800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</a:rPr>
              <a:t>с </a:t>
            </a:r>
            <a:r>
              <a:rPr lang="ru-RU" sz="2800" dirty="0">
                <a:solidFill>
                  <a:schemeClr val="accent2">
                    <a:lumMod val="75000"/>
                  </a:schemeClr>
                </a:solidFill>
              </a:rPr>
              <a:t>вручением новогодних </a:t>
            </a: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sz="2800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</a:rPr>
              <a:t>подарков </a:t>
            </a:r>
            <a:r>
              <a:rPr lang="ru-RU" sz="2800" dirty="0">
                <a:solidFill>
                  <a:schemeClr val="accent2">
                    <a:lumMod val="75000"/>
                  </a:schemeClr>
                </a:solidFill>
              </a:rPr>
              <a:t>в количестве </a:t>
            </a: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sz="2800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800" b="1" dirty="0" smtClean="0">
                <a:solidFill>
                  <a:srgbClr val="C00000"/>
                </a:solidFill>
              </a:rPr>
              <a:t>250 </a:t>
            </a:r>
            <a:r>
              <a:rPr lang="ru-RU" sz="2800" b="1" dirty="0">
                <a:solidFill>
                  <a:srgbClr val="C00000"/>
                </a:solidFill>
              </a:rPr>
              <a:t>штук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800" dirty="0">
                <a:solidFill>
                  <a:schemeClr val="accent2">
                    <a:lumMod val="75000"/>
                  </a:schemeClr>
                </a:solidFill>
              </a:rPr>
              <a:t>на сумму </a:t>
            </a: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sz="2800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</a:rPr>
              <a:t>150 </a:t>
            </a: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</a:rPr>
              <a:t>000 </a:t>
            </a:r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</a:rPr>
              <a:t>рублей</a:t>
            </a:r>
            <a:r>
              <a:rPr lang="ru-RU" sz="2800" dirty="0">
                <a:solidFill>
                  <a:schemeClr val="accent2">
                    <a:lumMod val="75000"/>
                  </a:schemeClr>
                </a:solidFill>
              </a:rPr>
              <a:t>. </a:t>
            </a:r>
            <a:r>
              <a:rPr lang="ru-RU" sz="2000" dirty="0"/>
              <a:t/>
            </a:r>
            <a:br>
              <a:rPr lang="ru-RU" sz="2000" dirty="0"/>
            </a:br>
            <a:endParaRPr lang="ru-RU" sz="2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57158" y="428604"/>
            <a:ext cx="807249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К Новому 2018 году Управой района Солнцево города Москвы </a:t>
            </a:r>
            <a:b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по заявлениям выделялись новогодние билеты и  подарки для детей.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xmlns="" val="16957832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285728"/>
            <a:ext cx="8429684" cy="1582057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</a:rPr>
              <a:t>Ремонт, оснащение мебелью и офисной техникой помещений</a:t>
            </a:r>
            <a:br>
              <a:rPr lang="ru-RU" sz="3200" b="1" dirty="0">
                <a:solidFill>
                  <a:srgbClr val="FF0000"/>
                </a:solidFill>
              </a:rPr>
            </a:br>
            <a:r>
              <a:rPr lang="ru-RU" sz="3200" b="1" dirty="0">
                <a:solidFill>
                  <a:srgbClr val="FF0000"/>
                </a:solidFill>
              </a:rPr>
              <a:t>Совета ветеранов в 2017 году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0034" y="2285992"/>
            <a:ext cx="8229600" cy="4389120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В </a:t>
            </a:r>
            <a:r>
              <a:rPr lang="ru-RU" sz="2800" dirty="0"/>
              <a:t>оперативном управлении управы района Солнцево города Москвы находятся </a:t>
            </a:r>
            <a:r>
              <a:rPr lang="ru-RU" sz="2800" b="1" dirty="0"/>
              <a:t>7</a:t>
            </a:r>
            <a:r>
              <a:rPr lang="ru-RU" sz="2800" dirty="0"/>
              <a:t> помещений, которые используются под работу Совета ветеранов. Для организации работы Совета ветеранов в 2017 году было выделено и освоено: на материально-техническое обеспечение </a:t>
            </a:r>
            <a:r>
              <a:rPr lang="ru-RU" sz="2800" dirty="0">
                <a:solidFill>
                  <a:schemeClr val="accent5">
                    <a:lumMod val="75000"/>
                  </a:schemeClr>
                </a:solidFill>
              </a:rPr>
              <a:t>- </a:t>
            </a: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</a:rPr>
              <a:t>325,094 тысяч руб. 37 коп.</a:t>
            </a:r>
            <a:r>
              <a:rPr lang="ru-RU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ru-RU" sz="2800" dirty="0"/>
              <a:t>и содержание помещений - </a:t>
            </a: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</a:rPr>
              <a:t>149,000 </a:t>
            </a:r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</a:rPr>
              <a:t>тыс. </a:t>
            </a: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</a:rPr>
              <a:t>руб.</a:t>
            </a:r>
            <a:endParaRPr lang="ru-RU" sz="2800" dirty="0">
              <a:solidFill>
                <a:schemeClr val="accent5">
                  <a:lumMod val="75000"/>
                </a:schemeClr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785052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4172" y="537029"/>
            <a:ext cx="8469794" cy="6037942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/>
              <a:t>В связи с внесением изменений в закон города Москвы от </a:t>
            </a:r>
            <a:r>
              <a:rPr lang="ru-RU" sz="2400" b="1" dirty="0" smtClean="0"/>
              <a:t>11.07.2012 № </a:t>
            </a:r>
            <a:r>
              <a:rPr lang="ru-RU" sz="2400" b="1" dirty="0"/>
              <a:t>39 </a:t>
            </a:r>
            <a:endParaRPr lang="ru-RU" sz="2400" b="1" dirty="0" smtClean="0"/>
          </a:p>
          <a:p>
            <a:pPr algn="ctr">
              <a:buNone/>
            </a:pPr>
            <a:r>
              <a:rPr lang="ru-RU" sz="2400" dirty="0" smtClean="0"/>
              <a:t>«</a:t>
            </a:r>
            <a:r>
              <a:rPr lang="ru-RU" sz="2400" dirty="0"/>
              <a:t>О наделении органов местного самоуправления муниципальных округов в городе Москве отдельными полномочиями города Москвы» организация мероприятий по обеспечению персонального учёта детей до 18 лет; досуговая, социально-воспитательная, </a:t>
            </a:r>
            <a:r>
              <a:rPr lang="ru-RU" sz="2400" dirty="0" err="1"/>
              <a:t>физкультурно-оздровительная</a:t>
            </a:r>
            <a:r>
              <a:rPr lang="ru-RU" sz="2400" dirty="0"/>
              <a:t> и спортивная работа с населением по месту жительства; организация отдыха и оздоровления детей в 2017 году не входили в сферу полномочий управы района Солнцево. Эту деятельность в 2017 году на территории района осуществляли </a:t>
            </a:r>
            <a:r>
              <a:rPr lang="ru-RU" sz="2400" b="1" dirty="0"/>
              <a:t>две</a:t>
            </a:r>
            <a:r>
              <a:rPr lang="ru-RU" sz="2400" dirty="0"/>
              <a:t> организации: </a:t>
            </a:r>
            <a:endParaRPr lang="ru-RU" sz="2400" dirty="0" smtClean="0"/>
          </a:p>
          <a:p>
            <a:pPr algn="ctr">
              <a:buNone/>
            </a:pPr>
            <a:r>
              <a:rPr lang="ru-RU" sz="2400" dirty="0" smtClean="0">
                <a:solidFill>
                  <a:srgbClr val="FF0000"/>
                </a:solidFill>
              </a:rPr>
              <a:t>ГБУ </a:t>
            </a:r>
            <a:r>
              <a:rPr lang="ru-RU" sz="2400" dirty="0">
                <a:solidFill>
                  <a:srgbClr val="FF0000"/>
                </a:solidFill>
              </a:rPr>
              <a:t>города Москвы «Спортивно-досуговый центр «Радуга» и НКО «Гармония».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6816711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/>
          <p:nvPr/>
        </p:nvGraphicFramePr>
        <p:xfrm>
          <a:off x="357158" y="357166"/>
          <a:ext cx="8429684" cy="61436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5720" y="4143380"/>
            <a:ext cx="3571900" cy="2161658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 flipH="1" flipV="1">
            <a:off x="5143504" y="1285860"/>
            <a:ext cx="2759234" cy="2708294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3286124"/>
            <a:ext cx="7286676" cy="2032000"/>
          </a:xfrm>
        </p:spPr>
        <p:txBody>
          <a:bodyPr>
            <a:normAutofit fontScale="90000"/>
          </a:bodyPr>
          <a:lstStyle/>
          <a:p>
            <a:r>
              <a:rPr lang="ru-RU" sz="4000" dirty="0" smtClean="0">
                <a:solidFill>
                  <a:srgbClr val="FF0000"/>
                </a:solidFill>
              </a:rPr>
              <a:t/>
            </a:r>
            <a:br>
              <a:rPr lang="ru-RU" sz="4000" dirty="0" smtClean="0">
                <a:solidFill>
                  <a:srgbClr val="FF0000"/>
                </a:solidFill>
              </a:rPr>
            </a:br>
            <a:r>
              <a:rPr lang="ru-RU" sz="3100" dirty="0" smtClean="0">
                <a:solidFill>
                  <a:srgbClr val="FF0000"/>
                </a:solidFill>
              </a:rPr>
              <a:t/>
            </a:r>
            <a:br>
              <a:rPr lang="ru-RU" sz="3100" dirty="0" smtClean="0">
                <a:solidFill>
                  <a:srgbClr val="FF0000"/>
                </a:solidFill>
              </a:rPr>
            </a:br>
            <a:r>
              <a:rPr lang="ru-RU" sz="3100" dirty="0">
                <a:solidFill>
                  <a:srgbClr val="FF0000"/>
                </a:solidFill>
              </a:rPr>
              <a:t/>
            </a:r>
            <a:br>
              <a:rPr lang="ru-RU" sz="3100" dirty="0">
                <a:solidFill>
                  <a:srgbClr val="FF0000"/>
                </a:solidFill>
              </a:rPr>
            </a:br>
            <a:r>
              <a:rPr lang="ru-RU" sz="3100" dirty="0" smtClean="0">
                <a:solidFill>
                  <a:srgbClr val="FF0000"/>
                </a:solidFill>
              </a:rPr>
              <a:t/>
            </a:r>
            <a:br>
              <a:rPr lang="ru-RU" sz="3100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143340" y="4286256"/>
            <a:ext cx="500066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Было проведено:</a:t>
            </a:r>
          </a:p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30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спортивных праздников, соревнований;</a:t>
            </a:r>
          </a:p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29 </a:t>
            </a:r>
            <a:r>
              <a:rPr lang="ru-RU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досуговых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культурно- массовых праздников, смотров, фестивалей, конкурсов и иных общественно социально-значимых мероприятий. 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28596" y="1714488"/>
            <a:ext cx="4572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течение 2017 года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499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человек </a:t>
            </a:r>
            <a:b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посещали на постоянной основе 12 кружков и 10 секции (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209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человек –студии, клубы,  кружки по досугу;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290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человек - спортивные секции).</a:t>
            </a:r>
            <a:endParaRPr lang="ru-RU" sz="20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71472" y="571480"/>
            <a:ext cx="80010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Деятельность ГБУ «СДЦ «Радуга»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xmlns="" val="10121885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0034" y="500042"/>
            <a:ext cx="835824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</a:rPr>
              <a:t>Молодёжная палата района Солнцево </a:t>
            </a:r>
            <a:r>
              <a:rPr lang="ru-RU" sz="3600" b="1" dirty="0" smtClean="0"/>
              <a:t> </a:t>
            </a:r>
            <a:endParaRPr lang="ru-RU" sz="3600" dirty="0"/>
          </a:p>
        </p:txBody>
      </p:sp>
      <p:sp>
        <p:nvSpPr>
          <p:cNvPr id="122881" name="Rectangle 1"/>
          <p:cNvSpPr>
            <a:spLocks noChangeArrowheads="1"/>
          </p:cNvSpPr>
          <p:nvPr/>
        </p:nvSpPr>
        <p:spPr bwMode="auto">
          <a:xfrm>
            <a:off x="642910" y="1785926"/>
            <a:ext cx="7858180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dirty="0" smtClean="0"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П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редседатель Молодёжной палаты </a:t>
            </a:r>
          </a:p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Герасимова Ольга Алексеевна, </a:t>
            </a:r>
          </a:p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Lucida Sans Unicode" pitchFamily="34" charset="0"/>
              <a:cs typeface="Times New Roman" pitchFamily="18" charset="0"/>
            </a:endParaRPr>
          </a:p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4 человека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 являются членами общественной организации МП </a:t>
            </a:r>
          </a:p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и 4 человека в резерве.</a:t>
            </a:r>
          </a:p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Более 50 молодых парламентариев принимают активное участие в жизни района, в мероприятиях различного уровня.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7224" y="857232"/>
            <a:ext cx="7786742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>
                <a:solidFill>
                  <a:srgbClr val="FF0000"/>
                </a:solidFill>
              </a:rPr>
              <a:t>Молодёжная палата района </a:t>
            </a:r>
            <a:r>
              <a:rPr lang="ru-RU" sz="4000" b="1" dirty="0" smtClean="0">
                <a:solidFill>
                  <a:srgbClr val="FF0000"/>
                </a:solidFill>
              </a:rPr>
              <a:t>Солнцево провела</a:t>
            </a:r>
            <a:r>
              <a:rPr lang="ru-RU" sz="4000" b="1" dirty="0" smtClean="0"/>
              <a:t> </a:t>
            </a:r>
            <a:r>
              <a:rPr lang="ru-RU" sz="4000" b="1" dirty="0" smtClean="0">
                <a:solidFill>
                  <a:srgbClr val="FF0000"/>
                </a:solidFill>
              </a:rPr>
              <a:t>6 мероприятий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5720" y="1643050"/>
            <a:ext cx="8520823" cy="5406571"/>
          </a:xfrm>
        </p:spPr>
        <p:txBody>
          <a:bodyPr>
            <a:normAutofit/>
          </a:bodyPr>
          <a:lstStyle/>
          <a:p>
            <a:r>
              <a:rPr lang="ru-RU" dirty="0" smtClean="0"/>
              <a:t>Масленицу </a:t>
            </a:r>
            <a:r>
              <a:rPr lang="ru-RU" dirty="0"/>
              <a:t>в парке на улице Богданова и в поселке </a:t>
            </a:r>
            <a:r>
              <a:rPr lang="ru-RU" dirty="0" smtClean="0"/>
              <a:t>Мещерский;</a:t>
            </a:r>
          </a:p>
          <a:p>
            <a:r>
              <a:rPr lang="ru-RU" dirty="0" smtClean="0"/>
              <a:t>Мероприятие, посвященное </a:t>
            </a:r>
            <a:r>
              <a:rPr lang="ru-RU" dirty="0"/>
              <a:t>31-й годовщине аварии на Чернобыльской </a:t>
            </a:r>
            <a:r>
              <a:rPr lang="ru-RU" dirty="0" smtClean="0"/>
              <a:t>АЭС;.</a:t>
            </a:r>
            <a:endParaRPr lang="ru-RU" dirty="0"/>
          </a:p>
          <a:p>
            <a:r>
              <a:rPr lang="ru-RU" dirty="0" smtClean="0"/>
              <a:t>Акцию </a:t>
            </a:r>
            <a:r>
              <a:rPr lang="ru-RU" dirty="0"/>
              <a:t>«Свеча памяти» у памятника Неизвестному Солдату в Солнцево в честь Дня памяти и скорби</a:t>
            </a:r>
            <a:r>
              <a:rPr lang="ru-RU" dirty="0" smtClean="0"/>
              <a:t>.</a:t>
            </a:r>
          </a:p>
          <a:p>
            <a:r>
              <a:rPr lang="ru-RU" dirty="0" smtClean="0"/>
              <a:t>Фестиваль </a:t>
            </a:r>
            <a:r>
              <a:rPr lang="ru-RU" dirty="0"/>
              <a:t>«</a:t>
            </a:r>
            <a:r>
              <a:rPr lang="ru-RU" dirty="0" err="1"/>
              <a:t>Буратиновое</a:t>
            </a:r>
            <a:r>
              <a:rPr lang="ru-RU" dirty="0"/>
              <a:t> лето</a:t>
            </a:r>
            <a:r>
              <a:rPr lang="ru-RU" dirty="0" smtClean="0"/>
              <a:t>»;</a:t>
            </a:r>
          </a:p>
          <a:p>
            <a:r>
              <a:rPr lang="ru-RU" dirty="0" smtClean="0"/>
              <a:t>Встречи </a:t>
            </a:r>
            <a:r>
              <a:rPr lang="ru-RU" dirty="0"/>
              <a:t>и </a:t>
            </a:r>
            <a:r>
              <a:rPr lang="ru-RU" dirty="0" smtClean="0"/>
              <a:t>чаепития </a:t>
            </a:r>
            <a:r>
              <a:rPr lang="ru-RU" dirty="0"/>
              <a:t>с </a:t>
            </a:r>
            <a:r>
              <a:rPr lang="ru-RU" dirty="0" smtClean="0"/>
              <a:t>ветеранами;</a:t>
            </a:r>
          </a:p>
          <a:p>
            <a:r>
              <a:rPr lang="ru-RU" dirty="0" smtClean="0"/>
              <a:t>Городской турнир </a:t>
            </a:r>
            <a:r>
              <a:rPr lang="ru-RU" dirty="0"/>
              <a:t>по </a:t>
            </a:r>
            <a:r>
              <a:rPr lang="ru-RU" dirty="0" err="1"/>
              <a:t>стритболу</a:t>
            </a:r>
            <a:r>
              <a:rPr lang="ru-RU" dirty="0"/>
              <a:t> в честь дня </a:t>
            </a:r>
            <a:r>
              <a:rPr lang="ru-RU" dirty="0" smtClean="0"/>
              <a:t>космонавтики.</a:t>
            </a:r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1402063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662" y="357166"/>
            <a:ext cx="7858180" cy="1509486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</a:rPr>
              <a:t>Иная деятельность Молодежной палаты района Солнцево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/>
              <a:t>Еженедельно, по четвергам, парламентарии принимают участие в партийном проекте «Безопасная столица» и освещают его результаты в социальных сетях.</a:t>
            </a:r>
          </a:p>
          <a:p>
            <a:r>
              <a:rPr lang="ru-RU" dirty="0"/>
              <a:t>Регулярно посещают встречи жителей с представителями управы района, мероприятия в Префектуре ЗАО, в Центре Молодёжного Парламентаризма, активно взаимодействуют с  ВООВ «Боевое Братство»;</a:t>
            </a:r>
          </a:p>
          <a:p>
            <a:r>
              <a:rPr lang="ru-RU" dirty="0"/>
              <a:t>Принимают участие в субботниках.</a:t>
            </a:r>
          </a:p>
          <a:p>
            <a:r>
              <a:rPr lang="ru-RU" dirty="0"/>
              <a:t>Продолжено развитие проекта граффити «Уличное искусство</a:t>
            </a:r>
            <a:r>
              <a:rPr lang="ru-RU" dirty="0" smtClean="0"/>
              <a:t>».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869807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3438" y="2071678"/>
            <a:ext cx="3571875" cy="370522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357298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Общественные организации района Солнцево</a:t>
            </a:r>
            <a:r>
              <a:rPr lang="ru-RU" dirty="0">
                <a:solidFill>
                  <a:srgbClr val="FF0000"/>
                </a:solidFill>
              </a:rPr>
              <a:t/>
            </a:r>
            <a:br>
              <a:rPr lang="ru-RU" dirty="0">
                <a:solidFill>
                  <a:srgbClr val="FF0000"/>
                </a:solidFill>
              </a:rPr>
            </a:b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8000" y="2160590"/>
            <a:ext cx="3706810" cy="3880773"/>
          </a:xfrm>
        </p:spPr>
        <p:txBody>
          <a:bodyPr>
            <a:normAutofit fontScale="92500" lnSpcReduction="20000"/>
          </a:bodyPr>
          <a:lstStyle/>
          <a:p>
            <a:r>
              <a:rPr lang="ru-RU" sz="3600" dirty="0"/>
              <a:t>На территории района Солнцево осуществляют свою деятельность          </a:t>
            </a:r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</a:t>
            </a:r>
            <a:r>
              <a:rPr lang="ru-RU" sz="36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общественных </a:t>
            </a:r>
            <a:r>
              <a:rPr lang="ru-RU" sz="3600" dirty="0" smtClean="0"/>
              <a:t>организаций.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xmlns="" val="25682009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500042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Общественные организации района Солнцево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14282" y="1928802"/>
            <a:ext cx="864399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000" kern="5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        </a:t>
            </a:r>
          </a:p>
          <a:p>
            <a:pPr indent="355600">
              <a:spcAft>
                <a:spcPts val="0"/>
              </a:spcAft>
            </a:pPr>
            <a:r>
              <a:rPr lang="ru-RU" sz="2000" kern="5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2.  Местная </a:t>
            </a:r>
            <a:r>
              <a:rPr lang="ru-RU" sz="2000" kern="5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организация пенсионеров, ветеранов войны, труда и вооруженных сил района </a:t>
            </a:r>
            <a:r>
              <a:rPr lang="ru-RU" sz="2000" kern="5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Солнцево.</a:t>
            </a:r>
          </a:p>
          <a:p>
            <a:pPr indent="355600">
              <a:spcAft>
                <a:spcPts val="0"/>
              </a:spcAft>
            </a:pPr>
            <a:r>
              <a:rPr lang="ru-RU" sz="2000" kern="5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3.  </a:t>
            </a:r>
            <a:r>
              <a:rPr lang="ru-RU" sz="2000" kern="5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Местная общественная организация инвалидов с детства «Солнцево».</a:t>
            </a:r>
            <a:endParaRPr lang="ru-RU" sz="2000" kern="5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Lucida Sans Unicode" panose="020B0602030504020204" pitchFamily="34" charset="0"/>
              <a:cs typeface="Mangal"/>
            </a:endParaRPr>
          </a:p>
          <a:p>
            <a:pPr indent="355600">
              <a:spcAft>
                <a:spcPts val="0"/>
              </a:spcAft>
            </a:pPr>
            <a:r>
              <a:rPr lang="ru-RU" sz="2000" kern="5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4.Местная </a:t>
            </a:r>
            <a:r>
              <a:rPr lang="ru-RU" sz="2000" kern="5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районная организация «Солнцево» Московской городской общественной организации Всероссийского общества инвалидов.</a:t>
            </a:r>
            <a:endParaRPr lang="ru-RU" sz="2000" kern="5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Lucida Sans Unicode" panose="020B0602030504020204" pitchFamily="34" charset="0"/>
              <a:cs typeface="Mangal"/>
            </a:endParaRPr>
          </a:p>
          <a:p>
            <a:pPr indent="355600">
              <a:spcAft>
                <a:spcPts val="0"/>
              </a:spcAft>
            </a:pPr>
            <a:r>
              <a:rPr lang="ru-RU" sz="2000" kern="5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5</a:t>
            </a:r>
            <a:r>
              <a:rPr lang="ru-RU" sz="2000" kern="5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. </a:t>
            </a:r>
            <a:r>
              <a:rPr lang="ru-RU" sz="2000" kern="5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Общественная организация инвалидов района «Солнцево».</a:t>
            </a:r>
            <a:endParaRPr lang="ru-RU" sz="2000" kern="5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Lucida Sans Unicode" panose="020B0602030504020204" pitchFamily="34" charset="0"/>
              <a:cs typeface="Mangal"/>
            </a:endParaRPr>
          </a:p>
          <a:p>
            <a:pPr indent="355600">
              <a:spcAft>
                <a:spcPts val="0"/>
              </a:spcAft>
            </a:pPr>
            <a:r>
              <a:rPr lang="ru-RU" sz="2000" kern="5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6</a:t>
            </a:r>
            <a:r>
              <a:rPr lang="ru-RU" sz="2000" kern="5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. </a:t>
            </a:r>
            <a:r>
              <a:rPr lang="ru-RU" sz="2000" kern="5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Московская городская организация ВОГ муниципального округа Солнцево (инвалидов по слуху).</a:t>
            </a:r>
            <a:endParaRPr lang="ru-RU" sz="2000" kern="5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Lucida Sans Unicode" panose="020B0602030504020204" pitchFamily="34" charset="0"/>
              <a:cs typeface="Mangal"/>
            </a:endParaRPr>
          </a:p>
          <a:p>
            <a:pPr indent="355600">
              <a:spcAft>
                <a:spcPts val="0"/>
              </a:spcAft>
            </a:pPr>
            <a:r>
              <a:rPr lang="ru-RU" sz="2000" kern="5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7</a:t>
            </a:r>
            <a:r>
              <a:rPr lang="ru-RU" sz="2000" kern="5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. </a:t>
            </a:r>
            <a:r>
              <a:rPr lang="ru-RU" sz="2000" kern="5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Местная общественная организация многодетных семей района Солнцево «Материнства» ЗАО.</a:t>
            </a:r>
            <a:endParaRPr lang="ru-RU" sz="2000" kern="5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Lucida Sans Unicode" panose="020B0602030504020204" pitchFamily="34" charset="0"/>
              <a:cs typeface="Mangal"/>
            </a:endParaRPr>
          </a:p>
          <a:p>
            <a:pPr indent="355600">
              <a:spcAft>
                <a:spcPts val="0"/>
              </a:spcAft>
            </a:pPr>
            <a:r>
              <a:rPr lang="ru-RU" sz="2000" kern="5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8</a:t>
            </a:r>
            <a:r>
              <a:rPr lang="ru-RU" sz="2000" kern="5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. </a:t>
            </a:r>
            <a:r>
              <a:rPr lang="ru-RU" sz="2000" kern="5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Совет одиноких родителей района Солнцево.</a:t>
            </a:r>
            <a:endParaRPr lang="ru-RU" sz="2000" kern="5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Lucida Sans Unicode" panose="020B0602030504020204" pitchFamily="34" charset="0"/>
              <a:cs typeface="Mangal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71472" y="1571612"/>
            <a:ext cx="835824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000" kern="5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1.  Всероссийская общественная организация ветеранов «Боевое Братство».</a:t>
            </a:r>
            <a:endParaRPr lang="ru-RU" sz="2000" kern="5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Lucida Sans Unicode" panose="020B0602030504020204" pitchFamily="34" charset="0"/>
              <a:cs typeface="Mang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066822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500042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Общественные организации района Солнцево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4282" y="1763486"/>
            <a:ext cx="8802490" cy="5094514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ru-RU" sz="3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r>
            <a:r>
              <a:rPr lang="ru-RU" sz="38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sz="3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Общественный фонд поддержки ветеранов и инвалидов локальных войн, военных конфликтов и вооруженных сил в ЗАО г. Москвы «Лига ветеранов».</a:t>
            </a:r>
          </a:p>
          <a:p>
            <a:pPr>
              <a:buNone/>
            </a:pPr>
            <a:r>
              <a:rPr lang="ru-RU" sz="38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10. </a:t>
            </a:r>
            <a:r>
              <a:rPr lang="ru-RU" sz="3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Региональная общественная организация «Общество инвалидов войны в Афганистане «Московский дом </a:t>
            </a:r>
            <a:r>
              <a:rPr lang="ru-RU" sz="380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Чешира</a:t>
            </a:r>
            <a:r>
              <a:rPr lang="ru-RU" sz="3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».</a:t>
            </a:r>
          </a:p>
          <a:p>
            <a:pPr>
              <a:buNone/>
            </a:pPr>
            <a:r>
              <a:rPr lang="ru-RU" sz="38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11. </a:t>
            </a:r>
            <a:r>
              <a:rPr lang="ru-RU" sz="380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Солнцевское</a:t>
            </a:r>
            <a:r>
              <a:rPr lang="ru-RU" sz="3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районное отделение Общественной организации инвалидов Чернобыля.</a:t>
            </a:r>
          </a:p>
          <a:p>
            <a:pPr>
              <a:buNone/>
            </a:pPr>
            <a:r>
              <a:rPr lang="ru-RU" sz="38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12. </a:t>
            </a:r>
            <a:r>
              <a:rPr lang="ru-RU" sz="3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Межрегиональная общественная организация «Московская ассоциация жертв незаконных репрессий» по району Солнцево ЗАО </a:t>
            </a:r>
            <a:r>
              <a:rPr lang="ru-RU" sz="380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г.Москвы</a:t>
            </a:r>
            <a:r>
              <a:rPr lang="ru-RU" sz="3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>
              <a:buNone/>
            </a:pPr>
            <a:r>
              <a:rPr lang="ru-RU" sz="38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13. </a:t>
            </a:r>
            <a:r>
              <a:rPr lang="ru-RU" sz="3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Общероссийская общественная организация «Российский Союз бывших несовершеннолетних узников фашистских концлагерей».</a:t>
            </a:r>
          </a:p>
          <a:p>
            <a:pPr>
              <a:buNone/>
            </a:pPr>
            <a:r>
              <a:rPr lang="ru-RU" sz="38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14. </a:t>
            </a:r>
            <a:r>
              <a:rPr lang="ru-RU" sz="3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Общественная организация жители блокадного Ленинграда.</a:t>
            </a:r>
          </a:p>
          <a:p>
            <a:pPr>
              <a:buNone/>
            </a:pPr>
            <a:r>
              <a:rPr lang="ru-RU" sz="38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15. </a:t>
            </a:r>
            <a:r>
              <a:rPr lang="ru-RU" sz="3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Общественная организация Совет ветеранов педагогического труда.</a:t>
            </a:r>
          </a:p>
          <a:p>
            <a:pPr>
              <a:buNone/>
            </a:pPr>
            <a:r>
              <a:rPr lang="ru-RU" sz="38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16. </a:t>
            </a:r>
            <a:r>
              <a:rPr lang="ru-RU" sz="3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Молодежная палата района Солнцево.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4173605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428736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Физкультурно-оздоровительная работа</a:t>
            </a:r>
            <a:r>
              <a:rPr lang="ru-RU" dirty="0">
                <a:solidFill>
                  <a:srgbClr val="FF0000"/>
                </a:solidFill>
              </a:rPr>
              <a:t/>
            </a:r>
            <a:br>
              <a:rPr lang="ru-RU" dirty="0">
                <a:solidFill>
                  <a:srgbClr val="FF0000"/>
                </a:solidFill>
              </a:rPr>
            </a:b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9486" y="1930401"/>
            <a:ext cx="3832448" cy="4110962"/>
          </a:xfrm>
        </p:spPr>
        <p:txBody>
          <a:bodyPr>
            <a:normAutofit fontScale="92500"/>
          </a:bodyPr>
          <a:lstStyle/>
          <a:p>
            <a:r>
              <a:rPr lang="ru-RU" b="1" dirty="0" smtClean="0"/>
              <a:t>10</a:t>
            </a:r>
            <a:r>
              <a:rPr lang="ru-RU" dirty="0" smtClean="0"/>
              <a:t> </a:t>
            </a:r>
            <a:r>
              <a:rPr lang="ru-RU" dirty="0"/>
              <a:t>катков с естественным </a:t>
            </a:r>
            <a:r>
              <a:rPr lang="ru-RU" dirty="0" smtClean="0"/>
              <a:t>льдом;</a:t>
            </a:r>
          </a:p>
          <a:p>
            <a:r>
              <a:rPr lang="ru-RU" b="1" dirty="0" smtClean="0"/>
              <a:t>1</a:t>
            </a:r>
            <a:r>
              <a:rPr lang="ru-RU" dirty="0" smtClean="0"/>
              <a:t> </a:t>
            </a:r>
            <a:r>
              <a:rPr lang="ru-RU" dirty="0"/>
              <a:t>каток с искусственным льдом; </a:t>
            </a:r>
            <a:endParaRPr lang="ru-RU" dirty="0" smtClean="0"/>
          </a:p>
          <a:p>
            <a:r>
              <a:rPr lang="ru-RU" b="1" dirty="0" smtClean="0"/>
              <a:t>18</a:t>
            </a:r>
            <a:r>
              <a:rPr lang="ru-RU" dirty="0" smtClean="0"/>
              <a:t> </a:t>
            </a:r>
            <a:r>
              <a:rPr lang="ru-RU" dirty="0"/>
              <a:t>спортивных площадок, функционирующие также и в зимний </a:t>
            </a:r>
            <a:r>
              <a:rPr lang="ru-RU" dirty="0" smtClean="0"/>
              <a:t>период;</a:t>
            </a:r>
          </a:p>
          <a:p>
            <a:r>
              <a:rPr lang="ru-RU" dirty="0" smtClean="0"/>
              <a:t>Поле </a:t>
            </a:r>
            <a:r>
              <a:rPr lang="ru-RU" dirty="0"/>
              <a:t>для игры в регби.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29124" y="2000240"/>
            <a:ext cx="4265821" cy="3553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635522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500042"/>
            <a:ext cx="8229600" cy="1143000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Адреса катков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00694" y="3786190"/>
            <a:ext cx="3428992" cy="2856607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4282" y="1857364"/>
            <a:ext cx="8229600" cy="4389120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 smtClean="0">
                <a:solidFill>
                  <a:srgbClr val="002060"/>
                </a:solidFill>
              </a:rPr>
              <a:t>    1</a:t>
            </a:r>
            <a:r>
              <a:rPr lang="ru-RU" dirty="0">
                <a:solidFill>
                  <a:srgbClr val="002060"/>
                </a:solidFill>
              </a:rPr>
              <a:t>. Москва, Солнцевский проспект, </a:t>
            </a:r>
            <a:r>
              <a:rPr lang="ru-RU" dirty="0" smtClean="0">
                <a:solidFill>
                  <a:srgbClr val="002060"/>
                </a:solidFill>
              </a:rPr>
              <a:t>д.23;</a:t>
            </a:r>
            <a:r>
              <a:rPr lang="ru-RU" dirty="0">
                <a:solidFill>
                  <a:srgbClr val="002060"/>
                </a:solidFill>
              </a:rPr>
              <a:t> </a:t>
            </a:r>
            <a:br>
              <a:rPr lang="ru-RU" dirty="0">
                <a:solidFill>
                  <a:srgbClr val="002060"/>
                </a:solidFill>
              </a:rPr>
            </a:br>
            <a:r>
              <a:rPr lang="ru-RU" dirty="0">
                <a:solidFill>
                  <a:srgbClr val="002060"/>
                </a:solidFill>
              </a:rPr>
              <a:t>2. Москва, Солнцевский проспект, д.30, </a:t>
            </a:r>
            <a:r>
              <a:rPr lang="ru-RU" dirty="0" smtClean="0">
                <a:solidFill>
                  <a:srgbClr val="002060"/>
                </a:solidFill>
              </a:rPr>
              <a:t>д.32;</a:t>
            </a:r>
            <a:r>
              <a:rPr lang="ru-RU" dirty="0">
                <a:solidFill>
                  <a:srgbClr val="002060"/>
                </a:solidFill>
              </a:rPr>
              <a:t/>
            </a:r>
            <a:br>
              <a:rPr lang="ru-RU" dirty="0">
                <a:solidFill>
                  <a:srgbClr val="002060"/>
                </a:solidFill>
              </a:rPr>
            </a:br>
            <a:r>
              <a:rPr lang="ru-RU" dirty="0">
                <a:solidFill>
                  <a:srgbClr val="002060"/>
                </a:solidFill>
              </a:rPr>
              <a:t>3. Москва, Солнцевский проспект, д.5/корп. </a:t>
            </a:r>
            <a:r>
              <a:rPr lang="ru-RU" dirty="0" smtClean="0">
                <a:solidFill>
                  <a:srgbClr val="002060"/>
                </a:solidFill>
              </a:rPr>
              <a:t>2;</a:t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4</a:t>
            </a:r>
            <a:r>
              <a:rPr lang="ru-RU" dirty="0">
                <a:solidFill>
                  <a:srgbClr val="002060"/>
                </a:solidFill>
              </a:rPr>
              <a:t>. Москва, ул. Богданова, д.12, корп. </a:t>
            </a:r>
            <a:r>
              <a:rPr lang="ru-RU" dirty="0" smtClean="0">
                <a:solidFill>
                  <a:srgbClr val="002060"/>
                </a:solidFill>
              </a:rPr>
              <a:t>2;</a:t>
            </a:r>
            <a:r>
              <a:rPr lang="ru-RU" dirty="0">
                <a:solidFill>
                  <a:srgbClr val="002060"/>
                </a:solidFill>
              </a:rPr>
              <a:t/>
            </a:r>
            <a:br>
              <a:rPr lang="ru-RU" dirty="0">
                <a:solidFill>
                  <a:srgbClr val="002060"/>
                </a:solidFill>
              </a:rPr>
            </a:br>
            <a:r>
              <a:rPr lang="ru-RU" dirty="0">
                <a:solidFill>
                  <a:srgbClr val="002060"/>
                </a:solidFill>
              </a:rPr>
              <a:t>5. Москва, ул. Авиаторов, </a:t>
            </a:r>
            <a:r>
              <a:rPr lang="ru-RU" dirty="0" smtClean="0">
                <a:solidFill>
                  <a:srgbClr val="002060"/>
                </a:solidFill>
              </a:rPr>
              <a:t>д.6;</a:t>
            </a:r>
            <a:r>
              <a:rPr lang="ru-RU" dirty="0">
                <a:solidFill>
                  <a:srgbClr val="002060"/>
                </a:solidFill>
              </a:rPr>
              <a:t/>
            </a:r>
            <a:br>
              <a:rPr lang="ru-RU" dirty="0">
                <a:solidFill>
                  <a:srgbClr val="002060"/>
                </a:solidFill>
              </a:rPr>
            </a:br>
            <a:r>
              <a:rPr lang="ru-RU" dirty="0">
                <a:solidFill>
                  <a:srgbClr val="002060"/>
                </a:solidFill>
              </a:rPr>
              <a:t>6. Москва, ул. Производственная, д.4/корп. </a:t>
            </a:r>
            <a:r>
              <a:rPr lang="ru-RU" dirty="0" smtClean="0">
                <a:solidFill>
                  <a:srgbClr val="002060"/>
                </a:solidFill>
              </a:rPr>
              <a:t>2;</a:t>
            </a:r>
            <a:r>
              <a:rPr lang="ru-RU" dirty="0">
                <a:solidFill>
                  <a:srgbClr val="002060"/>
                </a:solidFill>
              </a:rPr>
              <a:t> </a:t>
            </a:r>
            <a:br>
              <a:rPr lang="ru-RU" dirty="0">
                <a:solidFill>
                  <a:srgbClr val="002060"/>
                </a:solidFill>
              </a:rPr>
            </a:br>
            <a:r>
              <a:rPr lang="ru-RU" dirty="0">
                <a:solidFill>
                  <a:srgbClr val="002060"/>
                </a:solidFill>
              </a:rPr>
              <a:t>7. Москва, Боровский проезд, </a:t>
            </a:r>
            <a:r>
              <a:rPr lang="ru-RU" dirty="0" smtClean="0">
                <a:solidFill>
                  <a:srgbClr val="002060"/>
                </a:solidFill>
              </a:rPr>
              <a:t>д.24;</a:t>
            </a:r>
            <a:r>
              <a:rPr lang="ru-RU" dirty="0">
                <a:solidFill>
                  <a:srgbClr val="002060"/>
                </a:solidFill>
              </a:rPr>
              <a:t/>
            </a:r>
            <a:br>
              <a:rPr lang="ru-RU" dirty="0">
                <a:solidFill>
                  <a:srgbClr val="002060"/>
                </a:solidFill>
              </a:rPr>
            </a:br>
            <a:r>
              <a:rPr lang="ru-RU" dirty="0">
                <a:solidFill>
                  <a:srgbClr val="002060"/>
                </a:solidFill>
              </a:rPr>
              <a:t>8. Москва, ул. Родниковая, </a:t>
            </a:r>
            <a:r>
              <a:rPr lang="ru-RU" dirty="0" smtClean="0">
                <a:solidFill>
                  <a:srgbClr val="002060"/>
                </a:solidFill>
              </a:rPr>
              <a:t>д.16;</a:t>
            </a:r>
            <a:r>
              <a:rPr lang="ru-RU" dirty="0">
                <a:solidFill>
                  <a:srgbClr val="002060"/>
                </a:solidFill>
              </a:rPr>
              <a:t/>
            </a:r>
            <a:br>
              <a:rPr lang="ru-RU" dirty="0">
                <a:solidFill>
                  <a:srgbClr val="002060"/>
                </a:solidFill>
              </a:rPr>
            </a:br>
            <a:r>
              <a:rPr lang="ru-RU" dirty="0">
                <a:solidFill>
                  <a:srgbClr val="002060"/>
                </a:solidFill>
              </a:rPr>
              <a:t>9. Москва, ул. Родниковая, </a:t>
            </a:r>
            <a:endParaRPr lang="ru-RU" dirty="0" smtClean="0">
              <a:solidFill>
                <a:srgbClr val="002060"/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 smtClean="0">
                <a:solidFill>
                  <a:srgbClr val="002060"/>
                </a:solidFill>
              </a:rPr>
              <a:t>        д.4/корп</a:t>
            </a:r>
            <a:r>
              <a:rPr lang="ru-RU" dirty="0">
                <a:solidFill>
                  <a:srgbClr val="002060"/>
                </a:solidFill>
              </a:rPr>
              <a:t>. </a:t>
            </a:r>
            <a:r>
              <a:rPr lang="ru-RU" dirty="0" smtClean="0">
                <a:solidFill>
                  <a:srgbClr val="002060"/>
                </a:solidFill>
              </a:rPr>
              <a:t>5-6;</a:t>
            </a:r>
            <a:r>
              <a:rPr lang="ru-RU" dirty="0">
                <a:solidFill>
                  <a:srgbClr val="002060"/>
                </a:solidFill>
              </a:rPr>
              <a:t> </a:t>
            </a:r>
            <a:r>
              <a:rPr lang="ru-RU" dirty="0" smtClean="0">
                <a:solidFill>
                  <a:srgbClr val="002060"/>
                </a:solidFill>
              </a:rPr>
              <a:t/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10. 50 лет Октября, д.6.</a:t>
            </a:r>
          </a:p>
          <a:p>
            <a:pPr>
              <a:buNone/>
            </a:pPr>
            <a:r>
              <a:rPr lang="ru-RU" smtClean="0">
                <a:solidFill>
                  <a:srgbClr val="002060"/>
                </a:solidFill>
              </a:rPr>
              <a:t>     </a:t>
            </a:r>
            <a:r>
              <a:rPr lang="ru-RU" dirty="0" smtClean="0">
                <a:solidFill>
                  <a:srgbClr val="002060"/>
                </a:solidFill>
              </a:rPr>
              <a:t>11</a:t>
            </a:r>
            <a:r>
              <a:rPr lang="ru-RU" sz="2400" dirty="0" smtClean="0">
                <a:solidFill>
                  <a:srgbClr val="002060"/>
                </a:solidFill>
              </a:rPr>
              <a:t>. Ул.  Юлиана Семенова </a:t>
            </a:r>
          </a:p>
          <a:p>
            <a:pPr>
              <a:buNone/>
            </a:pPr>
            <a:r>
              <a:rPr lang="ru-RU" sz="2400" dirty="0" smtClean="0">
                <a:solidFill>
                  <a:srgbClr val="002060"/>
                </a:solidFill>
              </a:rPr>
              <a:t>        (проектируемый проезд 740)</a:t>
            </a:r>
          </a:p>
          <a:p>
            <a:pPr>
              <a:buNone/>
            </a:pP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780966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4282" y="142852"/>
            <a:ext cx="8643998" cy="1471610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chemeClr val="tx1"/>
                </a:solidFill>
              </a:rPr>
              <a:t>За 12 месяцев 2017 года </a:t>
            </a:r>
            <a:r>
              <a:rPr lang="ru-RU" sz="2800" dirty="0" err="1" smtClean="0">
                <a:solidFill>
                  <a:schemeClr val="tx1"/>
                </a:solidFill>
              </a:rPr>
              <a:t>КДНиЗП</a:t>
            </a:r>
            <a:r>
              <a:rPr lang="ru-RU" sz="2800" dirty="0" smtClean="0">
                <a:solidFill>
                  <a:schemeClr val="tx1"/>
                </a:solidFill>
              </a:rPr>
              <a:t> района Солнцево проведено - 26 заседаний Комиссии, на которых рассмотрено более 500 вопросов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5720" y="1214422"/>
            <a:ext cx="8572560" cy="1337822"/>
          </a:xfrm>
        </p:spPr>
        <p:txBody>
          <a:bodyPr>
            <a:normAutofit fontScale="25000" lnSpcReduction="20000"/>
          </a:bodyPr>
          <a:lstStyle/>
          <a:p>
            <a:r>
              <a:rPr lang="ru-RU" sz="7200" dirty="0" smtClean="0"/>
              <a:t>.</a:t>
            </a:r>
          </a:p>
          <a:p>
            <a:r>
              <a:rPr lang="ru-RU" sz="7200" dirty="0" smtClean="0"/>
              <a:t> </a:t>
            </a:r>
          </a:p>
          <a:p>
            <a:pPr algn="l"/>
            <a:r>
              <a:rPr lang="ru-RU" sz="7200" dirty="0" smtClean="0"/>
              <a:t>На рассмотрение Комиссии поступило</a:t>
            </a:r>
            <a:r>
              <a:rPr lang="ru-RU" sz="7200" b="1" dirty="0" smtClean="0"/>
              <a:t> 188 протоколов</a:t>
            </a:r>
            <a:r>
              <a:rPr lang="ru-RU" sz="7200" dirty="0" smtClean="0"/>
              <a:t> об административном правонарушении, из них рассмотрено на заседании </a:t>
            </a:r>
            <a:r>
              <a:rPr lang="ru-RU" sz="7200" dirty="0" err="1" smtClean="0"/>
              <a:t>КДНиЗП</a:t>
            </a:r>
            <a:r>
              <a:rPr lang="ru-RU" sz="7200" dirty="0" smtClean="0"/>
              <a:t>:</a:t>
            </a:r>
          </a:p>
          <a:p>
            <a:pPr algn="l"/>
            <a:endParaRPr lang="ru-RU" sz="7200" dirty="0" smtClean="0"/>
          </a:p>
          <a:p>
            <a:pPr algn="l"/>
            <a:r>
              <a:rPr lang="ru-RU" sz="7200" dirty="0" smtClean="0"/>
              <a:t>- </a:t>
            </a:r>
            <a:r>
              <a:rPr lang="ru-RU" sz="7200" b="1" dirty="0" smtClean="0"/>
              <a:t>на взрослых - 96 </a:t>
            </a:r>
            <a:r>
              <a:rPr lang="ru-RU" sz="7200" dirty="0" smtClean="0"/>
              <a:t>административных дел; по итогам рассмотрения дел привлечено к административной ответственности - </a:t>
            </a:r>
            <a:r>
              <a:rPr lang="ru-RU" sz="7200" b="1" dirty="0" smtClean="0"/>
              <a:t>45</a:t>
            </a:r>
            <a:r>
              <a:rPr lang="ru-RU" sz="7200" dirty="0" smtClean="0"/>
              <a:t> человек, наложены административные штрафы на </a:t>
            </a:r>
            <a:r>
              <a:rPr lang="ru-RU" sz="7200" b="1" dirty="0" smtClean="0"/>
              <a:t>19</a:t>
            </a:r>
            <a:r>
              <a:rPr lang="ru-RU" sz="7200" dirty="0" smtClean="0"/>
              <a:t> человек.</a:t>
            </a:r>
          </a:p>
          <a:p>
            <a:pPr algn="l"/>
            <a:r>
              <a:rPr lang="ru-RU" sz="7200" dirty="0" smtClean="0"/>
              <a:t>- </a:t>
            </a:r>
            <a:r>
              <a:rPr lang="ru-RU" sz="7200" b="1" dirty="0" smtClean="0"/>
              <a:t>на несовершеннолетних - 92 </a:t>
            </a:r>
            <a:r>
              <a:rPr lang="ru-RU" sz="7200" dirty="0" smtClean="0"/>
              <a:t>административных дела; по итогам рассмотрения дел привлечено к административной ответственности -</a:t>
            </a:r>
            <a:r>
              <a:rPr lang="ru-RU" sz="7200" b="1" dirty="0" smtClean="0"/>
              <a:t> 37 человек,</a:t>
            </a:r>
            <a:r>
              <a:rPr lang="ru-RU" sz="7200" dirty="0" smtClean="0"/>
              <a:t> наложен административный штраф на</a:t>
            </a:r>
            <a:r>
              <a:rPr lang="ru-RU" sz="7200" b="1" dirty="0" smtClean="0"/>
              <a:t> 30 человек.</a:t>
            </a:r>
            <a:endParaRPr lang="ru-RU" sz="7200" dirty="0" smtClean="0"/>
          </a:p>
          <a:p>
            <a:pPr algn="l"/>
            <a:r>
              <a:rPr lang="ru-RU" sz="7200" dirty="0" smtClean="0"/>
              <a:t> </a:t>
            </a:r>
          </a:p>
          <a:p>
            <a:pPr algn="l"/>
            <a:r>
              <a:rPr lang="ru-RU" sz="7200" u="sng" dirty="0" smtClean="0"/>
              <a:t>Несовершеннолетних</a:t>
            </a:r>
            <a:r>
              <a:rPr lang="ru-RU" sz="7200" dirty="0" smtClean="0"/>
              <a:t>, подлежащих учету в районной </a:t>
            </a:r>
            <a:r>
              <a:rPr lang="ru-RU" sz="7200" dirty="0" err="1" smtClean="0"/>
              <a:t>КДНиЗП</a:t>
            </a:r>
            <a:r>
              <a:rPr lang="ru-RU" sz="7200" dirty="0" smtClean="0"/>
              <a:t> - </a:t>
            </a:r>
            <a:r>
              <a:rPr lang="ru-RU" sz="7200" b="1" dirty="0" smtClean="0"/>
              <a:t>38</a:t>
            </a:r>
            <a:r>
              <a:rPr lang="ru-RU" sz="7200" dirty="0" smtClean="0"/>
              <a:t> </a:t>
            </a:r>
            <a:r>
              <a:rPr lang="ru-RU" sz="7200" b="1" dirty="0" smtClean="0"/>
              <a:t>подростков.</a:t>
            </a:r>
            <a:endParaRPr lang="ru-RU" sz="7200" dirty="0" smtClean="0"/>
          </a:p>
          <a:p>
            <a:pPr algn="l"/>
            <a:r>
              <a:rPr lang="ru-RU" sz="7200" dirty="0" smtClean="0"/>
              <a:t>Снято с учёта за отчётный период -</a:t>
            </a:r>
            <a:r>
              <a:rPr lang="ru-RU" sz="7200" b="1" dirty="0" smtClean="0"/>
              <a:t> 30 несовершеннолетних.</a:t>
            </a:r>
          </a:p>
          <a:p>
            <a:pPr algn="l"/>
            <a:endParaRPr lang="ru-RU" sz="7200" dirty="0" smtClean="0"/>
          </a:p>
          <a:p>
            <a:pPr algn="l"/>
            <a:r>
              <a:rPr lang="ru-RU" sz="7200" u="sng" dirty="0" smtClean="0"/>
              <a:t>Семей,</a:t>
            </a:r>
            <a:r>
              <a:rPr lang="ru-RU" sz="7200" dirty="0" smtClean="0"/>
              <a:t> не обеспечивающих надлежащие условия для проживания и воспитания детей -</a:t>
            </a:r>
            <a:r>
              <a:rPr lang="ru-RU" sz="7200" b="1" dirty="0" smtClean="0"/>
              <a:t> 16</a:t>
            </a:r>
            <a:r>
              <a:rPr lang="ru-RU" sz="7200" dirty="0" smtClean="0"/>
              <a:t> - это семьи, находящиеся в социально-опасном положении.</a:t>
            </a:r>
          </a:p>
          <a:p>
            <a:pPr algn="l"/>
            <a:r>
              <a:rPr lang="ru-RU" sz="7200" i="1" dirty="0" smtClean="0"/>
              <a:t> </a:t>
            </a:r>
            <a:endParaRPr lang="ru-RU" sz="7200" dirty="0" smtClean="0"/>
          </a:p>
          <a:p>
            <a:pPr algn="l"/>
            <a:r>
              <a:rPr lang="ru-RU" sz="7200" i="1" dirty="0" smtClean="0"/>
              <a:t>Снято с учёта</a:t>
            </a:r>
            <a:r>
              <a:rPr lang="ru-RU" sz="7200" dirty="0" smtClean="0"/>
              <a:t> за отчётный период -</a:t>
            </a:r>
            <a:r>
              <a:rPr lang="ru-RU" sz="7200" b="1" dirty="0" smtClean="0"/>
              <a:t> 14 семей,</a:t>
            </a:r>
            <a:r>
              <a:rPr lang="ru-RU" sz="7200" i="1" dirty="0" smtClean="0"/>
              <a:t> поставлено на учёт –</a:t>
            </a:r>
            <a:r>
              <a:rPr lang="ru-RU" sz="7200" b="1" dirty="0" smtClean="0"/>
              <a:t> 12.</a:t>
            </a:r>
          </a:p>
          <a:p>
            <a:pPr algn="l"/>
            <a:endParaRPr lang="ru-RU" sz="7200" b="1" dirty="0" smtClean="0"/>
          </a:p>
          <a:p>
            <a:pPr algn="l"/>
            <a:r>
              <a:rPr lang="ru-RU" sz="7200" b="1" dirty="0" smtClean="0"/>
              <a:t>.</a:t>
            </a:r>
            <a:endParaRPr lang="ru-RU" sz="7200" dirty="0" smtClean="0"/>
          </a:p>
          <a:p>
            <a:pPr algn="l"/>
            <a:endParaRPr lang="ru-RU" sz="7200" dirty="0" smtClean="0"/>
          </a:p>
          <a:p>
            <a:pPr algn="l"/>
            <a:endParaRPr lang="ru-RU" sz="7200" dirty="0" smtClean="0"/>
          </a:p>
          <a:p>
            <a:pPr algn="l"/>
            <a:endParaRPr lang="ru-RU" dirty="0" smtClean="0"/>
          </a:p>
          <a:p>
            <a:pPr algn="l"/>
            <a:endParaRPr lang="ru-RU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357166"/>
            <a:ext cx="8572560" cy="1362456"/>
          </a:xfrm>
        </p:spPr>
        <p:txBody>
          <a:bodyPr/>
          <a:lstStyle/>
          <a:p>
            <a:pPr lvl="0" algn="ctr"/>
            <a:r>
              <a:rPr lang="ru-RU" sz="3600" i="1" dirty="0" smtClean="0">
                <a:solidFill>
                  <a:schemeClr val="tx1"/>
                </a:solidFill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Установка искусственных неровностей </a:t>
            </a:r>
            <a:br>
              <a:rPr lang="ru-RU" sz="3600" i="1" dirty="0" smtClean="0">
                <a:solidFill>
                  <a:schemeClr val="tx1"/>
                </a:solidFill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</a:br>
            <a:r>
              <a:rPr lang="ru-RU" sz="3600" i="1" dirty="0" smtClean="0">
                <a:solidFill>
                  <a:schemeClr val="tx1"/>
                </a:solidFill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и дорожных знаков</a:t>
            </a:r>
            <a:br>
              <a:rPr lang="ru-RU" sz="3600" i="1" dirty="0" smtClean="0">
                <a:solidFill>
                  <a:schemeClr val="tx1"/>
                </a:solidFill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</a:br>
            <a:r>
              <a:rPr lang="ru-RU" sz="3600" i="1" dirty="0" smtClean="0">
                <a:solidFill>
                  <a:schemeClr val="tx1"/>
                </a:solidFill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ул. Щорса, д.4, корп.1 </a:t>
            </a:r>
            <a:endParaRPr lang="ru-RU" sz="3600" dirty="0">
              <a:solidFill>
                <a:schemeClr val="tx1"/>
              </a:solidFill>
            </a:endParaRPr>
          </a:p>
        </p:txBody>
      </p:sp>
      <p:pic>
        <p:nvPicPr>
          <p:cNvPr id="4" name="Рисунок 3" descr="D:\Data\Desktop\Благоустройство\Щорса,д.4 корп.4\Щорса 4к4.JPG"/>
          <p:cNvPicPr/>
          <p:nvPr/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rto="http://schemas.microsoft.com/office/word/2006/arto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071538" y="1953000"/>
            <a:ext cx="6786609" cy="440495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5720" y="285728"/>
            <a:ext cx="8643998" cy="914408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>
                <a:solidFill>
                  <a:schemeClr val="tx1"/>
                </a:solidFill>
              </a:rPr>
              <a:t>Работа Комиссии по делам несовершеннолетних  и защите их прав </a:t>
            </a:r>
            <a:endParaRPr lang="ru-RU" sz="3600" dirty="0">
              <a:solidFill>
                <a:schemeClr val="tx1"/>
              </a:solidFill>
            </a:endParaRPr>
          </a:p>
        </p:txBody>
      </p:sp>
      <p:pic>
        <p:nvPicPr>
          <p:cNvPr id="158722" name="Picture 2" descr="d:\data\sereginaei\Рабочий стол\Отчёт ГУ (презентация)\совещание КДН\P102049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285860"/>
            <a:ext cx="4403601" cy="330359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58723" name="Picture 3" descr="d:\data\sereginaei\Рабочий стол\Отчёт ГУ (презентация)\совещание КДН\P102049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1285860"/>
            <a:ext cx="4343328" cy="328614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214282" y="4643446"/>
            <a:ext cx="8929718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За 2017 год специалисты районной </a:t>
            </a:r>
            <a:r>
              <a:rPr lang="ru-RU" dirty="0" err="1" smtClean="0"/>
              <a:t>КДНиЗП</a:t>
            </a:r>
            <a:r>
              <a:rPr lang="ru-RU" dirty="0" smtClean="0"/>
              <a:t> приняли участие в</a:t>
            </a:r>
            <a:r>
              <a:rPr lang="ru-RU" b="1" dirty="0" smtClean="0"/>
              <a:t> 10 заседаниях</a:t>
            </a:r>
            <a:r>
              <a:rPr lang="ru-RU" dirty="0" smtClean="0"/>
              <a:t> Комиссии по защите прав и законных интересов подопечных ОСЗН района Солнцево ЗАО г.Москвы, а также в работе </a:t>
            </a:r>
            <a:r>
              <a:rPr lang="ru-RU" b="1" dirty="0" smtClean="0"/>
              <a:t>3</a:t>
            </a:r>
            <a:r>
              <a:rPr lang="ru-RU" dirty="0" smtClean="0"/>
              <a:t> консилиумов, проводимых ГБУ Центр социальной помощи семье и детям «</a:t>
            </a:r>
            <a:r>
              <a:rPr lang="ru-RU" dirty="0" err="1" smtClean="0"/>
              <a:t>Журавушка</a:t>
            </a:r>
            <a:r>
              <a:rPr lang="ru-RU" dirty="0" smtClean="0"/>
              <a:t>».</a:t>
            </a:r>
          </a:p>
          <a:p>
            <a:endParaRPr lang="ru-RU" sz="1100" dirty="0" smtClean="0"/>
          </a:p>
          <a:p>
            <a:pPr lvl="0"/>
            <a:r>
              <a:rPr lang="ru-RU" dirty="0" smtClean="0"/>
              <a:t>Количество несовершеннолетних, состоящих на профилактическом учёте в </a:t>
            </a:r>
            <a:r>
              <a:rPr lang="ru-RU" dirty="0" err="1" smtClean="0"/>
              <a:t>КДНиЗП</a:t>
            </a:r>
            <a:r>
              <a:rPr lang="ru-RU" dirty="0" smtClean="0"/>
              <a:t>, </a:t>
            </a:r>
            <a:r>
              <a:rPr lang="ru-RU" dirty="0" err="1" smtClean="0"/>
              <a:t>в</a:t>
            </a:r>
            <a:r>
              <a:rPr lang="ru-RU" dirty="0" smtClean="0"/>
              <a:t> связи с употреблением алкогольной и спиртосодержащей продукции снизилось </a:t>
            </a:r>
            <a:r>
              <a:rPr lang="ru-RU" b="1" dirty="0" smtClean="0"/>
              <a:t>с 27</a:t>
            </a:r>
            <a:r>
              <a:rPr lang="ru-RU" dirty="0" smtClean="0"/>
              <a:t> (2014 год) </a:t>
            </a:r>
            <a:r>
              <a:rPr lang="ru-RU" b="1" dirty="0" smtClean="0"/>
              <a:t>до 15</a:t>
            </a:r>
            <a:r>
              <a:rPr lang="ru-RU" dirty="0" smtClean="0"/>
              <a:t> несовершеннолетних (2017 год).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8596" y="0"/>
            <a:ext cx="7851648" cy="700094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Потребительский рынок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793" name="Rectangle 1"/>
          <p:cNvSpPr>
            <a:spLocks noChangeArrowheads="1"/>
          </p:cNvSpPr>
          <p:nvPr/>
        </p:nvSpPr>
        <p:spPr bwMode="auto">
          <a:xfrm>
            <a:off x="214282" y="714356"/>
            <a:ext cx="8715436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2017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году на территории района Солнцево открылось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28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предприятия отрасли, из них:</a:t>
            </a: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17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предприятий торговли площадью свыше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4 343,9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тыс. кв.м,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4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предприятий общественного питания ёмкостью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87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посадочных мест,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7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предприятий бытового обслуживания на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22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рабочих мест.</a:t>
            </a: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Всего в районе на сегодняшний день работает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280 стационарных предприятий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</a:t>
            </a: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торговых центра, торговой площадью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22 666,5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кв.м;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138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предприятий торговли, торговой площадью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44 705,90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кв.м;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31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предприятий общественного питания на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1 357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посадочных мест;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108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предприятий бытового обслуживания на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620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рабочих мест.</a:t>
            </a: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Таким образом, обеспеченность населения услугами предприятий торговли в настоящее время составляет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485,45 кв.м на 1000 жителей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при нормативе минимальной обеспеченности -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709,00 кв.м.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8596" y="0"/>
            <a:ext cx="7851648" cy="700094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Предоставление скидок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42843" y="642918"/>
          <a:ext cx="8858313" cy="5982154"/>
        </p:xfrm>
        <a:graphic>
          <a:graphicData uri="http://schemas.openxmlformats.org/drawingml/2006/table">
            <a:tbl>
              <a:tblPr/>
              <a:tblGrid>
                <a:gridCol w="642510"/>
                <a:gridCol w="1798848"/>
                <a:gridCol w="1413707"/>
                <a:gridCol w="1497983"/>
                <a:gridCol w="1969218"/>
                <a:gridCol w="1536047"/>
              </a:tblGrid>
              <a:tr h="57150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kern="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№ </a:t>
                      </a:r>
                      <a:r>
                        <a:rPr lang="ru-RU" sz="1000" b="1" kern="0" dirty="0" err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</a:t>
                      </a:r>
                      <a:r>
                        <a:rPr lang="ru-RU" sz="1000" b="1" kern="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/</a:t>
                      </a:r>
                      <a:r>
                        <a:rPr lang="ru-RU" sz="1000" b="1" kern="0" dirty="0" err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</a:t>
                      </a:r>
                      <a:endParaRPr lang="ru-RU" sz="1000" kern="50" dirty="0">
                        <a:solidFill>
                          <a:schemeClr val="bg1"/>
                        </a:solidFill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23628" marR="236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kern="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Наименование магазина</a:t>
                      </a:r>
                      <a:endParaRPr lang="ru-RU" sz="1000" kern="50" dirty="0">
                        <a:solidFill>
                          <a:schemeClr val="bg1"/>
                        </a:solidFill>
                        <a:latin typeface="Times New Roman"/>
                        <a:ea typeface="Lucida Sans Unicode"/>
                        <a:cs typeface="Mangal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kern="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(юр. лицо)</a:t>
                      </a:r>
                      <a:endParaRPr lang="ru-RU" sz="1000" kern="50" dirty="0">
                        <a:solidFill>
                          <a:schemeClr val="bg1"/>
                        </a:solidFill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23628" marR="236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kern="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Адрес</a:t>
                      </a:r>
                      <a:endParaRPr lang="ru-RU" sz="1000" kern="50" dirty="0">
                        <a:solidFill>
                          <a:schemeClr val="bg1"/>
                        </a:solidFill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23628" marR="236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kern="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Размер скидки</a:t>
                      </a:r>
                      <a:endParaRPr lang="ru-RU" sz="1000" kern="50" dirty="0">
                        <a:solidFill>
                          <a:schemeClr val="bg1"/>
                        </a:solidFill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23628" marR="236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kern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Группа товаров</a:t>
                      </a:r>
                      <a:endParaRPr lang="ru-RU" sz="1000" kern="50">
                        <a:solidFill>
                          <a:schemeClr val="bg1"/>
                        </a:solidFill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23628" marR="236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kern="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Предъявляемый </a:t>
                      </a:r>
                      <a:r>
                        <a:rPr lang="ru-RU" sz="1000" b="1" kern="0" dirty="0" smtClean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документ</a:t>
                      </a:r>
                      <a:endParaRPr lang="ru-RU" sz="1000" kern="50" dirty="0">
                        <a:solidFill>
                          <a:schemeClr val="bg1"/>
                        </a:solidFill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23628" marR="236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28796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kern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000" kern="50">
                        <a:solidFill>
                          <a:schemeClr val="bg1"/>
                        </a:solidFill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23628" marR="236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kern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ООО «Агроаспект»</a:t>
                      </a:r>
                      <a:endParaRPr lang="ru-RU" sz="1000" kern="50">
                        <a:solidFill>
                          <a:schemeClr val="bg1"/>
                        </a:solidFill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23628" marR="236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Ул. 50 лет Октября, д. 7</a:t>
                      </a:r>
                      <a:endParaRPr lang="ru-RU" sz="1000" kern="50" dirty="0">
                        <a:solidFill>
                          <a:schemeClr val="bg1"/>
                        </a:solidFill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23628" marR="236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Понедельник -10%</a:t>
                      </a:r>
                      <a:endParaRPr lang="ru-RU" sz="1000" kern="50">
                        <a:solidFill>
                          <a:schemeClr val="bg1"/>
                        </a:solidFill>
                        <a:latin typeface="Times New Roman"/>
                        <a:ea typeface="Lucida Sans Unicode"/>
                        <a:cs typeface="Mangal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Остальные дни- 5%</a:t>
                      </a:r>
                      <a:endParaRPr lang="ru-RU" sz="1000" kern="50">
                        <a:solidFill>
                          <a:schemeClr val="bg1"/>
                        </a:solidFill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23628" marR="236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Кроме товара по акциям</a:t>
                      </a:r>
                      <a:endParaRPr lang="ru-RU" sz="1000" kern="50">
                        <a:solidFill>
                          <a:schemeClr val="bg1"/>
                        </a:solidFill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23628" marR="236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СКМ с 09-00 до 12.00</a:t>
                      </a:r>
                      <a:endParaRPr lang="ru-RU" sz="1000" kern="50">
                        <a:solidFill>
                          <a:schemeClr val="bg1"/>
                        </a:solidFill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23628" marR="236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28796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kern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000" kern="50">
                        <a:solidFill>
                          <a:schemeClr val="bg1"/>
                        </a:solidFill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23628" marR="236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kern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ООО «Агроаспект»</a:t>
                      </a:r>
                      <a:endParaRPr lang="ru-RU" sz="1000" kern="50">
                        <a:solidFill>
                          <a:schemeClr val="bg1"/>
                        </a:solidFill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23628" marR="236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Ул. 50 лет Октября, д. 11</a:t>
                      </a:r>
                      <a:endParaRPr lang="ru-RU" sz="1000" kern="50">
                        <a:solidFill>
                          <a:schemeClr val="bg1"/>
                        </a:solidFill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23628" marR="236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Понедельник -10%</a:t>
                      </a:r>
                      <a:endParaRPr lang="ru-RU" sz="1000" kern="50" dirty="0">
                        <a:solidFill>
                          <a:schemeClr val="bg1"/>
                        </a:solidFill>
                        <a:latin typeface="Times New Roman"/>
                        <a:ea typeface="Lucida Sans Unicode"/>
                        <a:cs typeface="Mangal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Остальные дни- 5%</a:t>
                      </a:r>
                      <a:endParaRPr lang="ru-RU" sz="1000" kern="50" dirty="0">
                        <a:solidFill>
                          <a:schemeClr val="bg1"/>
                        </a:solidFill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23628" marR="236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Кроме товара по акциям</a:t>
                      </a:r>
                      <a:endParaRPr lang="ru-RU" sz="1000" kern="50">
                        <a:solidFill>
                          <a:schemeClr val="bg1"/>
                        </a:solidFill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23628" marR="236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СКМ с 09-00 до 12.00</a:t>
                      </a:r>
                      <a:endParaRPr lang="ru-RU" sz="1000" kern="50" dirty="0">
                        <a:solidFill>
                          <a:schemeClr val="bg1"/>
                        </a:solidFill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23628" marR="236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28796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kern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000" kern="50">
                        <a:solidFill>
                          <a:schemeClr val="bg1"/>
                        </a:solidFill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23628" marR="236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kern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ООО «Агроаспект»</a:t>
                      </a:r>
                      <a:endParaRPr lang="ru-RU" sz="1000" kern="50">
                        <a:solidFill>
                          <a:schemeClr val="bg1"/>
                        </a:solidFill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23628" marR="236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Ул. Богданова,</a:t>
                      </a:r>
                      <a:endParaRPr lang="ru-RU" sz="1000" kern="50">
                        <a:solidFill>
                          <a:schemeClr val="bg1"/>
                        </a:solidFill>
                        <a:latin typeface="Times New Roman"/>
                        <a:ea typeface="Lucida Sans Unicode"/>
                        <a:cs typeface="Mangal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д. 16</a:t>
                      </a:r>
                      <a:endParaRPr lang="ru-RU" sz="1000" kern="50">
                        <a:solidFill>
                          <a:schemeClr val="bg1"/>
                        </a:solidFill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23628" marR="236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Понедельник -10%</a:t>
                      </a:r>
                      <a:endParaRPr lang="ru-RU" sz="1000" kern="50" dirty="0">
                        <a:solidFill>
                          <a:schemeClr val="bg1"/>
                        </a:solidFill>
                        <a:latin typeface="Times New Roman"/>
                        <a:ea typeface="Lucida Sans Unicode"/>
                        <a:cs typeface="Mangal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Остальные дни- 5%</a:t>
                      </a:r>
                      <a:endParaRPr lang="ru-RU" sz="1000" kern="50" dirty="0">
                        <a:solidFill>
                          <a:schemeClr val="bg1"/>
                        </a:solidFill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23628" marR="236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Кроме товара по акциям</a:t>
                      </a:r>
                      <a:endParaRPr lang="ru-RU" sz="1000" kern="50" dirty="0">
                        <a:solidFill>
                          <a:schemeClr val="bg1"/>
                        </a:solidFill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23628" marR="236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СКМ с 09-00 до 12.00</a:t>
                      </a:r>
                      <a:endParaRPr lang="ru-RU" sz="1000" kern="50">
                        <a:solidFill>
                          <a:schemeClr val="bg1"/>
                        </a:solidFill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23628" marR="236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28796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kern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1000" kern="50">
                        <a:solidFill>
                          <a:schemeClr val="bg1"/>
                        </a:solidFill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23628" marR="236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kern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ООО «Агроаспект»</a:t>
                      </a:r>
                      <a:endParaRPr lang="ru-RU" sz="1000" kern="50">
                        <a:solidFill>
                          <a:schemeClr val="bg1"/>
                        </a:solidFill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23628" marR="236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Ул. Богданова,</a:t>
                      </a:r>
                      <a:endParaRPr lang="ru-RU" sz="1000" kern="50" dirty="0">
                        <a:solidFill>
                          <a:schemeClr val="bg1"/>
                        </a:solidFill>
                        <a:latin typeface="Times New Roman"/>
                        <a:ea typeface="Lucida Sans Unicode"/>
                        <a:cs typeface="Mangal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д. 24</a:t>
                      </a:r>
                      <a:endParaRPr lang="ru-RU" sz="1000" kern="50" dirty="0">
                        <a:solidFill>
                          <a:schemeClr val="bg1"/>
                        </a:solidFill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23628" marR="236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Понедельник -10%</a:t>
                      </a:r>
                      <a:endParaRPr lang="ru-RU" sz="1000" kern="50">
                        <a:solidFill>
                          <a:schemeClr val="bg1"/>
                        </a:solidFill>
                        <a:latin typeface="Times New Roman"/>
                        <a:ea typeface="Lucida Sans Unicode"/>
                        <a:cs typeface="Mangal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Остальные дни- 5%</a:t>
                      </a:r>
                      <a:endParaRPr lang="ru-RU" sz="1000" kern="50">
                        <a:solidFill>
                          <a:schemeClr val="bg1"/>
                        </a:solidFill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23628" marR="236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Кроме товара по акциям</a:t>
                      </a:r>
                      <a:endParaRPr lang="ru-RU" sz="1000" kern="50" dirty="0">
                        <a:solidFill>
                          <a:schemeClr val="bg1"/>
                        </a:solidFill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23628" marR="236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СКМ с 09-00 до 12.00</a:t>
                      </a:r>
                      <a:endParaRPr lang="ru-RU" sz="1000" kern="50">
                        <a:solidFill>
                          <a:schemeClr val="bg1"/>
                        </a:solidFill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23628" marR="236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28796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kern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1000" kern="50">
                        <a:solidFill>
                          <a:schemeClr val="bg1"/>
                        </a:solidFill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23628" marR="236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kern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ООО «Агроаспект»</a:t>
                      </a:r>
                      <a:endParaRPr lang="ru-RU" sz="1000" kern="50">
                        <a:solidFill>
                          <a:schemeClr val="bg1"/>
                        </a:solidFill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23628" marR="236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Ул. </a:t>
                      </a:r>
                      <a:r>
                        <a:rPr lang="ru-RU" sz="1000" kern="0" dirty="0" smtClean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Авиаторов,д.14</a:t>
                      </a:r>
                      <a:endParaRPr lang="ru-RU" sz="1000" kern="50" dirty="0">
                        <a:solidFill>
                          <a:schemeClr val="bg1"/>
                        </a:solidFill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23628" marR="236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Понедельник -10%</a:t>
                      </a:r>
                      <a:endParaRPr lang="ru-RU" sz="1000" kern="50">
                        <a:solidFill>
                          <a:schemeClr val="bg1"/>
                        </a:solidFill>
                        <a:latin typeface="Times New Roman"/>
                        <a:ea typeface="Lucida Sans Unicode"/>
                        <a:cs typeface="Mangal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Остальные дни- 5%</a:t>
                      </a:r>
                      <a:endParaRPr lang="ru-RU" sz="1000" kern="50">
                        <a:solidFill>
                          <a:schemeClr val="bg1"/>
                        </a:solidFill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23628" marR="236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Кроме товара по акциям</a:t>
                      </a:r>
                      <a:endParaRPr lang="ru-RU" sz="1000" kern="50" dirty="0">
                        <a:solidFill>
                          <a:schemeClr val="bg1"/>
                        </a:solidFill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23628" marR="236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СКМ с 09-00 до 12.00</a:t>
                      </a:r>
                      <a:endParaRPr lang="ru-RU" sz="1000" kern="50">
                        <a:solidFill>
                          <a:schemeClr val="bg1"/>
                        </a:solidFill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23628" marR="236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28796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kern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1000" kern="50">
                        <a:solidFill>
                          <a:schemeClr val="bg1"/>
                        </a:solidFill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23628" marR="236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kern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ООО «Агроаспект»</a:t>
                      </a:r>
                      <a:endParaRPr lang="ru-RU" sz="1000" kern="50">
                        <a:solidFill>
                          <a:schemeClr val="bg1"/>
                        </a:solidFill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23628" marR="236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Ул. </a:t>
                      </a:r>
                      <a:r>
                        <a:rPr lang="ru-RU" sz="1000" kern="0" dirty="0" smtClean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Авиаторов,д.18</a:t>
                      </a:r>
                      <a:endParaRPr lang="ru-RU" sz="1000" kern="50" dirty="0">
                        <a:solidFill>
                          <a:schemeClr val="bg1"/>
                        </a:solidFill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23628" marR="236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Понедельник -10%</a:t>
                      </a:r>
                      <a:endParaRPr lang="ru-RU" sz="1000" kern="50">
                        <a:solidFill>
                          <a:schemeClr val="bg1"/>
                        </a:solidFill>
                        <a:latin typeface="Times New Roman"/>
                        <a:ea typeface="Lucida Sans Unicode"/>
                        <a:cs typeface="Mangal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Остальные дни- 5%</a:t>
                      </a:r>
                      <a:endParaRPr lang="ru-RU" sz="1000" kern="50">
                        <a:solidFill>
                          <a:schemeClr val="bg1"/>
                        </a:solidFill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23628" marR="236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Кроме товара по акциям</a:t>
                      </a:r>
                      <a:endParaRPr lang="ru-RU" sz="1000" kern="50" dirty="0">
                        <a:solidFill>
                          <a:schemeClr val="bg1"/>
                        </a:solidFill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23628" marR="236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СКМ с 09-00 до 12.00</a:t>
                      </a:r>
                      <a:endParaRPr lang="ru-RU" sz="1000" kern="50">
                        <a:solidFill>
                          <a:schemeClr val="bg1"/>
                        </a:solidFill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23628" marR="236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28796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kern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7</a:t>
                      </a:r>
                      <a:endParaRPr lang="ru-RU" sz="1000" kern="50">
                        <a:solidFill>
                          <a:schemeClr val="bg1"/>
                        </a:solidFill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23628" marR="236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kern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ООО «Агроаспект»</a:t>
                      </a:r>
                      <a:endParaRPr lang="ru-RU" sz="1000" kern="50">
                        <a:solidFill>
                          <a:schemeClr val="bg1"/>
                        </a:solidFill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23628" marR="236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Ул. Щорса, д. 2</a:t>
                      </a:r>
                      <a:endParaRPr lang="ru-RU" sz="1000" kern="50">
                        <a:solidFill>
                          <a:schemeClr val="bg1"/>
                        </a:solidFill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23628" marR="236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Понедельник -10%</a:t>
                      </a:r>
                      <a:endParaRPr lang="ru-RU" sz="1000" kern="50">
                        <a:solidFill>
                          <a:schemeClr val="bg1"/>
                        </a:solidFill>
                        <a:latin typeface="Times New Roman"/>
                        <a:ea typeface="Lucida Sans Unicode"/>
                        <a:cs typeface="Mangal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Остальные дни- 5%</a:t>
                      </a:r>
                      <a:endParaRPr lang="ru-RU" sz="1000" kern="50">
                        <a:solidFill>
                          <a:schemeClr val="bg1"/>
                        </a:solidFill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23628" marR="236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Кроме товара по акциям</a:t>
                      </a:r>
                      <a:endParaRPr lang="ru-RU" sz="1000" kern="50" dirty="0">
                        <a:solidFill>
                          <a:schemeClr val="bg1"/>
                        </a:solidFill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23628" marR="236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СКМ с 09-00 до 12.00</a:t>
                      </a:r>
                      <a:endParaRPr lang="ru-RU" sz="1000" kern="50">
                        <a:solidFill>
                          <a:schemeClr val="bg1"/>
                        </a:solidFill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23628" marR="236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28796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kern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ru-RU" sz="1000" kern="50">
                        <a:solidFill>
                          <a:schemeClr val="bg1"/>
                        </a:solidFill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23628" marR="236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kern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ООО «Агроаспект»</a:t>
                      </a:r>
                      <a:endParaRPr lang="ru-RU" sz="1000" kern="50">
                        <a:solidFill>
                          <a:schemeClr val="bg1"/>
                        </a:solidFill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23628" marR="236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Ул. </a:t>
                      </a:r>
                      <a:r>
                        <a:rPr lang="ru-RU" sz="1000" kern="0" dirty="0" err="1" smtClean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Попутная,д</a:t>
                      </a:r>
                      <a:r>
                        <a:rPr lang="ru-RU" sz="1000" kern="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 1/1</a:t>
                      </a:r>
                      <a:endParaRPr lang="ru-RU" sz="1000" kern="50" dirty="0">
                        <a:solidFill>
                          <a:schemeClr val="bg1"/>
                        </a:solidFill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23628" marR="236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Понедельник -10%</a:t>
                      </a:r>
                      <a:endParaRPr lang="ru-RU" sz="1000" kern="50">
                        <a:solidFill>
                          <a:schemeClr val="bg1"/>
                        </a:solidFill>
                        <a:latin typeface="Times New Roman"/>
                        <a:ea typeface="Lucida Sans Unicode"/>
                        <a:cs typeface="Mangal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Остальные дни- 5%</a:t>
                      </a:r>
                      <a:endParaRPr lang="ru-RU" sz="1000" kern="50">
                        <a:solidFill>
                          <a:schemeClr val="bg1"/>
                        </a:solidFill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23628" marR="236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Кроме товара по акциям</a:t>
                      </a:r>
                      <a:endParaRPr lang="ru-RU" sz="1000" kern="50" dirty="0">
                        <a:solidFill>
                          <a:schemeClr val="bg1"/>
                        </a:solidFill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23628" marR="236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СКМ с 09-00 до 12.00</a:t>
                      </a:r>
                      <a:endParaRPr lang="ru-RU" sz="1000" kern="50">
                        <a:solidFill>
                          <a:schemeClr val="bg1"/>
                        </a:solidFill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23628" marR="236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28796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kern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9</a:t>
                      </a:r>
                      <a:endParaRPr lang="ru-RU" sz="1000" kern="50">
                        <a:solidFill>
                          <a:schemeClr val="bg1"/>
                        </a:solidFill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23628" marR="236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kern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ООО «Агроаспект»</a:t>
                      </a:r>
                      <a:endParaRPr lang="ru-RU" sz="1000" kern="50">
                        <a:solidFill>
                          <a:schemeClr val="bg1"/>
                        </a:solidFill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23628" marR="236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Солнцевский пр-т, д. 5</a:t>
                      </a:r>
                      <a:endParaRPr lang="ru-RU" sz="1000" kern="50">
                        <a:solidFill>
                          <a:schemeClr val="bg1"/>
                        </a:solidFill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23628" marR="236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Понедельник -10%</a:t>
                      </a:r>
                      <a:endParaRPr lang="ru-RU" sz="1000" kern="50">
                        <a:solidFill>
                          <a:schemeClr val="bg1"/>
                        </a:solidFill>
                        <a:latin typeface="Times New Roman"/>
                        <a:ea typeface="Lucida Sans Unicode"/>
                        <a:cs typeface="Mangal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Остальные дни- 5%</a:t>
                      </a:r>
                      <a:endParaRPr lang="ru-RU" sz="1000" kern="50">
                        <a:solidFill>
                          <a:schemeClr val="bg1"/>
                        </a:solidFill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23628" marR="236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Кроме товара по акциям</a:t>
                      </a:r>
                      <a:endParaRPr lang="ru-RU" sz="1000" kern="50" dirty="0">
                        <a:solidFill>
                          <a:schemeClr val="bg1"/>
                        </a:solidFill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23628" marR="236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СКМ с 09-00 до 12.00</a:t>
                      </a:r>
                      <a:endParaRPr lang="ru-RU" sz="1000" kern="50" dirty="0">
                        <a:solidFill>
                          <a:schemeClr val="bg1"/>
                        </a:solidFill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23628" marR="236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14398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kern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endParaRPr lang="ru-RU" sz="1000" kern="50">
                        <a:solidFill>
                          <a:schemeClr val="bg1"/>
                        </a:solidFill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23628" marR="236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kern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ОАО «Седьмой Континент»</a:t>
                      </a:r>
                      <a:endParaRPr lang="ru-RU" sz="1000" kern="50">
                        <a:solidFill>
                          <a:schemeClr val="bg1"/>
                        </a:solidFill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23628" marR="236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kern="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Ул. </a:t>
                      </a:r>
                      <a:r>
                        <a:rPr lang="ru-RU" sz="900" kern="0" dirty="0" err="1" smtClean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Богданова,д</a:t>
                      </a:r>
                      <a:r>
                        <a:rPr lang="ru-RU" sz="900" kern="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 32</a:t>
                      </a:r>
                      <a:endParaRPr lang="ru-RU" sz="900" kern="50" dirty="0">
                        <a:solidFill>
                          <a:schemeClr val="bg1"/>
                        </a:solidFill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23628" marR="236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7%</a:t>
                      </a:r>
                      <a:endParaRPr lang="ru-RU" sz="1000" kern="50">
                        <a:solidFill>
                          <a:schemeClr val="bg1"/>
                        </a:solidFill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23628" marR="236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Кроме товара по акциям</a:t>
                      </a:r>
                      <a:endParaRPr lang="ru-RU" sz="1000" kern="50">
                        <a:solidFill>
                          <a:schemeClr val="bg1"/>
                        </a:solidFill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23628" marR="236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СКМ с 09-00 до 13.00</a:t>
                      </a:r>
                      <a:endParaRPr lang="ru-RU" sz="1000" kern="50" dirty="0">
                        <a:solidFill>
                          <a:schemeClr val="bg1"/>
                        </a:solidFill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23628" marR="236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28796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kern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11</a:t>
                      </a:r>
                      <a:endParaRPr lang="ru-RU" sz="1000" kern="50">
                        <a:solidFill>
                          <a:schemeClr val="bg1"/>
                        </a:solidFill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23628" marR="236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kern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ЗАО «ТД Перекресток»</a:t>
                      </a:r>
                      <a:endParaRPr lang="ru-RU" sz="1000" kern="50">
                        <a:solidFill>
                          <a:schemeClr val="bg1"/>
                        </a:solidFill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23628" marR="236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Солнцевский пр-т, д. 21</a:t>
                      </a:r>
                      <a:endParaRPr lang="ru-RU" sz="1000" kern="50">
                        <a:solidFill>
                          <a:schemeClr val="bg1"/>
                        </a:solidFill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23628" marR="236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Понедельник -10%</a:t>
                      </a:r>
                      <a:endParaRPr lang="ru-RU" sz="1000" kern="50" dirty="0">
                        <a:solidFill>
                          <a:schemeClr val="bg1"/>
                        </a:solidFill>
                        <a:latin typeface="Times New Roman"/>
                        <a:ea typeface="Lucida Sans Unicode"/>
                        <a:cs typeface="Mangal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Остальные дни- 5%</a:t>
                      </a:r>
                      <a:endParaRPr lang="ru-RU" sz="1000" kern="50" dirty="0">
                        <a:solidFill>
                          <a:schemeClr val="bg1"/>
                        </a:solidFill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23628" marR="236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Кроме товара по акциям</a:t>
                      </a:r>
                      <a:endParaRPr lang="ru-RU" sz="1000" kern="50">
                        <a:solidFill>
                          <a:schemeClr val="bg1"/>
                        </a:solidFill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23628" marR="236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СКМ с 09-00 до 12.00</a:t>
                      </a:r>
                      <a:endParaRPr lang="ru-RU" sz="1000" kern="50" dirty="0">
                        <a:solidFill>
                          <a:schemeClr val="bg1"/>
                        </a:solidFill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23628" marR="236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28796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kern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12</a:t>
                      </a:r>
                      <a:endParaRPr lang="ru-RU" sz="1000" kern="50">
                        <a:solidFill>
                          <a:schemeClr val="bg1"/>
                        </a:solidFill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23628" marR="236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kern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ЗАО «ТД Перекресток»</a:t>
                      </a:r>
                      <a:endParaRPr lang="ru-RU" sz="1000" kern="50">
                        <a:solidFill>
                          <a:schemeClr val="bg1"/>
                        </a:solidFill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23628" marR="236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Боровское ш., д. 2</a:t>
                      </a:r>
                      <a:endParaRPr lang="ru-RU" sz="1000" kern="50">
                        <a:solidFill>
                          <a:schemeClr val="bg1"/>
                        </a:solidFill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23628" marR="236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Понедельник -10%</a:t>
                      </a:r>
                      <a:endParaRPr lang="ru-RU" sz="1000" kern="50">
                        <a:solidFill>
                          <a:schemeClr val="bg1"/>
                        </a:solidFill>
                        <a:latin typeface="Times New Roman"/>
                        <a:ea typeface="Lucida Sans Unicode"/>
                        <a:cs typeface="Mangal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Остальные дни- 5%</a:t>
                      </a:r>
                      <a:endParaRPr lang="ru-RU" sz="1000" kern="50">
                        <a:solidFill>
                          <a:schemeClr val="bg1"/>
                        </a:solidFill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23628" marR="236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Кроме товара по акциям</a:t>
                      </a:r>
                      <a:endParaRPr lang="ru-RU" sz="1000" kern="50">
                        <a:solidFill>
                          <a:schemeClr val="bg1"/>
                        </a:solidFill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23628" marR="236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СКМ с 09-00 до 12.00</a:t>
                      </a:r>
                      <a:endParaRPr lang="ru-RU" sz="1000" kern="50" dirty="0">
                        <a:solidFill>
                          <a:schemeClr val="bg1"/>
                        </a:solidFill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23628" marR="236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21597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kern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13</a:t>
                      </a:r>
                      <a:endParaRPr lang="ru-RU" sz="1000" kern="50">
                        <a:solidFill>
                          <a:schemeClr val="bg1"/>
                        </a:solidFill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23628" marR="236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kern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ООО «Тандер»</a:t>
                      </a:r>
                      <a:endParaRPr lang="ru-RU" sz="1000" kern="50">
                        <a:solidFill>
                          <a:schemeClr val="bg1"/>
                        </a:solidFill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23628" marR="236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Боровский пр-д, д. 2</a:t>
                      </a:r>
                      <a:endParaRPr lang="ru-RU" sz="1000" kern="50">
                        <a:solidFill>
                          <a:schemeClr val="bg1"/>
                        </a:solidFill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23628" marR="236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0" dirty="0" err="1" smtClean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Понед</a:t>
                      </a:r>
                      <a:r>
                        <a:rPr lang="ru-RU" sz="1000" kern="0" dirty="0" smtClean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 </a:t>
                      </a:r>
                      <a:r>
                        <a:rPr lang="ru-RU" sz="1000" kern="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– </a:t>
                      </a:r>
                      <a:r>
                        <a:rPr lang="ru-RU" sz="1000" kern="0" dirty="0" smtClean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четверг10</a:t>
                      </a:r>
                      <a:r>
                        <a:rPr lang="ru-RU" sz="1000" kern="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%</a:t>
                      </a:r>
                      <a:endParaRPr lang="ru-RU" sz="1000" kern="50" dirty="0">
                        <a:solidFill>
                          <a:schemeClr val="bg1"/>
                        </a:solidFill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23628" marR="236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Кроме товара по акциям</a:t>
                      </a:r>
                      <a:endParaRPr lang="ru-RU" sz="1000" kern="50">
                        <a:solidFill>
                          <a:schemeClr val="bg1"/>
                        </a:solidFill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23628" marR="236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СКМ до 11-00</a:t>
                      </a:r>
                      <a:endParaRPr lang="ru-RU" sz="1000" kern="50" dirty="0">
                        <a:solidFill>
                          <a:schemeClr val="bg1"/>
                        </a:solidFill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23628" marR="236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21597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kern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14</a:t>
                      </a:r>
                      <a:endParaRPr lang="ru-RU" sz="1000" kern="50">
                        <a:solidFill>
                          <a:schemeClr val="bg1"/>
                        </a:solidFill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23628" marR="236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kern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ООО «Тандер»</a:t>
                      </a:r>
                      <a:endParaRPr lang="ru-RU" sz="1000" kern="50">
                        <a:solidFill>
                          <a:schemeClr val="bg1"/>
                        </a:solidFill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23628" marR="236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Ул. Попутная,д. 5</a:t>
                      </a:r>
                      <a:endParaRPr lang="ru-RU" sz="1000" kern="50">
                        <a:solidFill>
                          <a:schemeClr val="bg1"/>
                        </a:solidFill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23628" marR="236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0" dirty="0" err="1" smtClean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Понед</a:t>
                      </a:r>
                      <a:r>
                        <a:rPr lang="ru-RU" sz="1000" kern="0" dirty="0" smtClean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.– четверг10</a:t>
                      </a:r>
                      <a:r>
                        <a:rPr lang="ru-RU" sz="1000" kern="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%</a:t>
                      </a:r>
                      <a:endParaRPr lang="ru-RU" sz="1000" kern="50" dirty="0">
                        <a:solidFill>
                          <a:schemeClr val="bg1"/>
                        </a:solidFill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23628" marR="236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Кроме товара по акциям</a:t>
                      </a:r>
                      <a:endParaRPr lang="ru-RU" sz="1000" kern="50">
                        <a:solidFill>
                          <a:schemeClr val="bg1"/>
                        </a:solidFill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23628" marR="236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СКМ до 11-00</a:t>
                      </a:r>
                      <a:endParaRPr lang="ru-RU" sz="1000" kern="50" dirty="0">
                        <a:solidFill>
                          <a:schemeClr val="bg1"/>
                        </a:solidFill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23628" marR="236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21597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kern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15</a:t>
                      </a:r>
                      <a:endParaRPr lang="ru-RU" sz="1000" kern="50">
                        <a:solidFill>
                          <a:schemeClr val="bg1"/>
                        </a:solidFill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23628" marR="236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kern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ООО «Тандер»</a:t>
                      </a:r>
                      <a:endParaRPr lang="ru-RU" sz="1000" kern="50">
                        <a:solidFill>
                          <a:schemeClr val="bg1"/>
                        </a:solidFill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23628" marR="236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kern="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Ул. 50 лет Октября, д. 1/1</a:t>
                      </a:r>
                      <a:endParaRPr lang="ru-RU" sz="900" kern="50" dirty="0">
                        <a:solidFill>
                          <a:schemeClr val="bg1"/>
                        </a:solidFill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23628" marR="236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0" dirty="0" err="1" smtClean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Понед</a:t>
                      </a:r>
                      <a:r>
                        <a:rPr lang="ru-RU" sz="1000" kern="0" dirty="0" smtClean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 </a:t>
                      </a:r>
                      <a:r>
                        <a:rPr lang="ru-RU" sz="1000" kern="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– </a:t>
                      </a:r>
                      <a:r>
                        <a:rPr lang="ru-RU" sz="1000" kern="0" dirty="0" smtClean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четверг10</a:t>
                      </a:r>
                      <a:r>
                        <a:rPr lang="ru-RU" sz="1000" kern="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%</a:t>
                      </a:r>
                      <a:endParaRPr lang="ru-RU" sz="1000" kern="50" dirty="0">
                        <a:solidFill>
                          <a:schemeClr val="bg1"/>
                        </a:solidFill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23628" marR="236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Кроме товара по акциям</a:t>
                      </a:r>
                      <a:endParaRPr lang="ru-RU" sz="1000" kern="50">
                        <a:solidFill>
                          <a:schemeClr val="bg1"/>
                        </a:solidFill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23628" marR="236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СКМ до 11-00</a:t>
                      </a:r>
                      <a:endParaRPr lang="ru-RU" sz="1000" kern="50" dirty="0">
                        <a:solidFill>
                          <a:schemeClr val="bg1"/>
                        </a:solidFill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23628" marR="236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21597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kern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16</a:t>
                      </a:r>
                      <a:endParaRPr lang="ru-RU" sz="1000" kern="50">
                        <a:solidFill>
                          <a:schemeClr val="bg1"/>
                        </a:solidFill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23628" marR="236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kern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ООО «Дикси-Юг»</a:t>
                      </a:r>
                      <a:endParaRPr lang="ru-RU" sz="1000" kern="50">
                        <a:solidFill>
                          <a:schemeClr val="bg1"/>
                        </a:solidFill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23628" marR="236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kern="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Ул. Производственная, д. 2</a:t>
                      </a:r>
                      <a:endParaRPr lang="ru-RU" sz="900" kern="50" dirty="0">
                        <a:solidFill>
                          <a:schemeClr val="bg1"/>
                        </a:solidFill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23628" marR="236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0" dirty="0" smtClean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Ежедневно5</a:t>
                      </a:r>
                      <a:r>
                        <a:rPr lang="ru-RU" sz="1000" kern="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%</a:t>
                      </a:r>
                      <a:endParaRPr lang="ru-RU" sz="1000" kern="50" dirty="0">
                        <a:solidFill>
                          <a:schemeClr val="bg1"/>
                        </a:solidFill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23628" marR="236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Кроме товара по акциям</a:t>
                      </a:r>
                      <a:endParaRPr lang="ru-RU" sz="1000" kern="50">
                        <a:solidFill>
                          <a:schemeClr val="bg1"/>
                        </a:solidFill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23628" marR="236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СКМ с 9-00 до 11-00</a:t>
                      </a:r>
                      <a:endParaRPr lang="ru-RU" sz="1000" kern="50" dirty="0">
                        <a:solidFill>
                          <a:schemeClr val="bg1"/>
                        </a:solidFill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23628" marR="236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21597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kern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17</a:t>
                      </a:r>
                      <a:endParaRPr lang="ru-RU" sz="1000" kern="50">
                        <a:solidFill>
                          <a:schemeClr val="bg1"/>
                        </a:solidFill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23628" marR="236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kern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ООО «Дикси-Юг»</a:t>
                      </a:r>
                      <a:endParaRPr lang="ru-RU" sz="1000" kern="50">
                        <a:solidFill>
                          <a:schemeClr val="bg1"/>
                        </a:solidFill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23628" marR="236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Ул. Родниковая, д. 20</a:t>
                      </a:r>
                      <a:endParaRPr lang="ru-RU" sz="1000" kern="50">
                        <a:solidFill>
                          <a:schemeClr val="bg1"/>
                        </a:solidFill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23628" marR="236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0" dirty="0" smtClean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Ежедневно5</a:t>
                      </a:r>
                      <a:r>
                        <a:rPr lang="ru-RU" sz="1000" kern="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%</a:t>
                      </a:r>
                      <a:endParaRPr lang="ru-RU" sz="1000" kern="50" dirty="0">
                        <a:solidFill>
                          <a:schemeClr val="bg1"/>
                        </a:solidFill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23628" marR="236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Кроме товара по акциям</a:t>
                      </a:r>
                      <a:endParaRPr lang="ru-RU" sz="1000" kern="50">
                        <a:solidFill>
                          <a:schemeClr val="bg1"/>
                        </a:solidFill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23628" marR="236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СКМ с 9-00 до 11-00</a:t>
                      </a:r>
                      <a:endParaRPr lang="ru-RU" sz="1000" kern="50" dirty="0">
                        <a:solidFill>
                          <a:schemeClr val="bg1"/>
                        </a:solidFill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23628" marR="236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21597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kern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18</a:t>
                      </a:r>
                      <a:endParaRPr lang="ru-RU" sz="1000" kern="50">
                        <a:solidFill>
                          <a:schemeClr val="bg1"/>
                        </a:solidFill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23628" marR="236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kern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ООО «Дикси-Юг»</a:t>
                      </a:r>
                      <a:endParaRPr lang="ru-RU" sz="1000" kern="50">
                        <a:solidFill>
                          <a:schemeClr val="bg1"/>
                        </a:solidFill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23628" marR="236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kern="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Ул. Домостроительная, д. 2</a:t>
                      </a:r>
                      <a:endParaRPr lang="ru-RU" sz="900" kern="50" dirty="0">
                        <a:solidFill>
                          <a:schemeClr val="bg1"/>
                        </a:solidFill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23628" marR="236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0" dirty="0" smtClean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Ежедневно5</a:t>
                      </a:r>
                      <a:r>
                        <a:rPr lang="ru-RU" sz="1000" kern="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%</a:t>
                      </a:r>
                      <a:endParaRPr lang="ru-RU" sz="1000" kern="50" dirty="0">
                        <a:solidFill>
                          <a:schemeClr val="bg1"/>
                        </a:solidFill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23628" marR="236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Кроме товара по акциям</a:t>
                      </a:r>
                      <a:endParaRPr lang="ru-RU" sz="1000" kern="50">
                        <a:solidFill>
                          <a:schemeClr val="bg1"/>
                        </a:solidFill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23628" marR="236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СКМ с 9-00 до 11-00</a:t>
                      </a:r>
                      <a:endParaRPr lang="ru-RU" sz="1000" kern="50" dirty="0">
                        <a:solidFill>
                          <a:schemeClr val="bg1"/>
                        </a:solidFill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23628" marR="236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28796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kern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19</a:t>
                      </a:r>
                      <a:endParaRPr lang="ru-RU" sz="1000" kern="50">
                        <a:solidFill>
                          <a:schemeClr val="bg1"/>
                        </a:solidFill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23628" marR="236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kern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ООО «Агроаспект»</a:t>
                      </a:r>
                      <a:endParaRPr lang="ru-RU" sz="1000" kern="50">
                        <a:solidFill>
                          <a:schemeClr val="bg1"/>
                        </a:solidFill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23628" marR="236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Солнцевский пр-т, д. 28</a:t>
                      </a:r>
                      <a:endParaRPr lang="ru-RU" sz="1000" kern="50">
                        <a:solidFill>
                          <a:schemeClr val="bg1"/>
                        </a:solidFill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23628" marR="236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Понедельник -10%</a:t>
                      </a:r>
                      <a:endParaRPr lang="ru-RU" sz="1000" kern="50">
                        <a:solidFill>
                          <a:schemeClr val="bg1"/>
                        </a:solidFill>
                        <a:latin typeface="Times New Roman"/>
                        <a:ea typeface="Lucida Sans Unicode"/>
                        <a:cs typeface="Mangal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Остальные дни- 5%</a:t>
                      </a:r>
                      <a:endParaRPr lang="ru-RU" sz="1000" kern="50">
                        <a:solidFill>
                          <a:schemeClr val="bg1"/>
                        </a:solidFill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23628" marR="236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Кроме товара по акциям</a:t>
                      </a:r>
                      <a:endParaRPr lang="ru-RU" sz="1000" kern="50">
                        <a:solidFill>
                          <a:schemeClr val="bg1"/>
                        </a:solidFill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23628" marR="236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СКМ с 09-00 до 12.00</a:t>
                      </a:r>
                      <a:endParaRPr lang="ru-RU" sz="1000" kern="50" dirty="0">
                        <a:solidFill>
                          <a:schemeClr val="bg1"/>
                        </a:solidFill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23628" marR="236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28796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kern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20</a:t>
                      </a:r>
                      <a:endParaRPr lang="ru-RU" sz="1000" kern="50">
                        <a:solidFill>
                          <a:schemeClr val="bg1"/>
                        </a:solidFill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23628" marR="236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kern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ООО «Агроаспект»</a:t>
                      </a:r>
                      <a:endParaRPr lang="ru-RU" sz="1000" kern="50">
                        <a:solidFill>
                          <a:schemeClr val="bg1"/>
                        </a:solidFill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23628" marR="236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Ул. Богданова, д. 10</a:t>
                      </a:r>
                      <a:endParaRPr lang="ru-RU" sz="1000" kern="50">
                        <a:solidFill>
                          <a:schemeClr val="bg1"/>
                        </a:solidFill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23628" marR="236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Понедельник -10%</a:t>
                      </a:r>
                      <a:endParaRPr lang="ru-RU" sz="1000" kern="50">
                        <a:solidFill>
                          <a:schemeClr val="bg1"/>
                        </a:solidFill>
                        <a:latin typeface="Times New Roman"/>
                        <a:ea typeface="Lucida Sans Unicode"/>
                        <a:cs typeface="Mangal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Остальные дни- 5%</a:t>
                      </a:r>
                      <a:endParaRPr lang="ru-RU" sz="1000" kern="50">
                        <a:solidFill>
                          <a:schemeClr val="bg1"/>
                        </a:solidFill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23628" marR="236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Кроме товара по акциям</a:t>
                      </a:r>
                      <a:endParaRPr lang="ru-RU" sz="1000" kern="50">
                        <a:solidFill>
                          <a:schemeClr val="bg1"/>
                        </a:solidFill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23628" marR="236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СКМ с 09-00 до 12.00</a:t>
                      </a:r>
                      <a:endParaRPr lang="ru-RU" sz="1000" kern="50" dirty="0">
                        <a:solidFill>
                          <a:schemeClr val="bg1"/>
                        </a:solidFill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23628" marR="236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2910" y="357166"/>
            <a:ext cx="7851648" cy="1828800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solidFill>
                  <a:schemeClr val="tx1"/>
                </a:solidFill>
              </a:rPr>
              <a:t>Предприятия торговли</a:t>
            </a:r>
            <a:br>
              <a:rPr lang="ru-RU" sz="4000" dirty="0" smtClean="0">
                <a:solidFill>
                  <a:schemeClr val="tx1"/>
                </a:solidFill>
              </a:rPr>
            </a:br>
            <a:r>
              <a:rPr lang="ru-RU" sz="4000" dirty="0" smtClean="0">
                <a:solidFill>
                  <a:schemeClr val="tx1"/>
                </a:solidFill>
              </a:rPr>
              <a:t>Торговые центры</a:t>
            </a:r>
            <a:r>
              <a:rPr lang="ru-RU" sz="3200" dirty="0" smtClean="0">
                <a:solidFill>
                  <a:schemeClr val="tx1"/>
                </a:solidFill>
              </a:rPr>
              <a:t/>
            </a:r>
            <a:br>
              <a:rPr lang="ru-RU" sz="3200" dirty="0" smtClean="0">
                <a:solidFill>
                  <a:schemeClr val="tx1"/>
                </a:solidFill>
              </a:rPr>
            </a:br>
            <a:r>
              <a:rPr lang="ru-RU" sz="3200" dirty="0" smtClean="0">
                <a:solidFill>
                  <a:schemeClr val="tx1"/>
                </a:solidFill>
              </a:rPr>
              <a:t>«Солнечный»                              «Столица»</a:t>
            </a:r>
            <a:endParaRPr lang="ru-RU" sz="3200" dirty="0">
              <a:solidFill>
                <a:schemeClr val="tx1"/>
              </a:solidFill>
            </a:endParaRPr>
          </a:p>
        </p:txBody>
      </p:sp>
      <p:pic>
        <p:nvPicPr>
          <p:cNvPr id="159746" name="Picture 2" descr="d:\data\sereginaei\Рабочий стол\Отчёт ГУ (презентация)\предприятие торговли Торговый центр СОЛНЕЧНЫЙ г. Москва, боровское шоссе, д. 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714620"/>
            <a:ext cx="4119622" cy="308971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59747" name="Picture 3" descr="d:\data\sereginaei\Рабочий стол\Отчёт ГУ (презентация)\предприятие торговли торговый центр СТОЛИЦА г. Москва, Солнцевский проспект, д. 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2714620"/>
            <a:ext cx="4143404" cy="310755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2910" y="357166"/>
            <a:ext cx="7851648" cy="1828800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Предприятия торговли</a:t>
            </a:r>
            <a:br>
              <a:rPr lang="ru-RU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«Эдельвейс»                              «Физули»</a:t>
            </a:r>
            <a:endParaRPr lang="ru-RU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0770" name="Picture 2" descr="d:\data\sereginaei\Рабочий стол\Отчёт ГУ (презентация)\Предприятие торговли гастроном ЭДЕЛЬВЕЙС г. Москва, Солнцевский проспект, д.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2214554"/>
            <a:ext cx="3143240" cy="221457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60771" name="Picture 3" descr="d:\data\sereginaei\Рабочий стол\Отчёт ГУ (презентация)\Предприятие торговли гастроном ФИЗУЛИ г. Москва, Солнцевский проспетр, д.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0694" y="2214555"/>
            <a:ext cx="3214710" cy="214313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857224" y="4357694"/>
            <a:ext cx="30003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«Дикси»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72132" y="4286256"/>
            <a:ext cx="30003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«Магнит»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0772" name="Picture 4" descr="d:\data\sereginaei\Рабочий стол\Отчёт ГУ (презентация)\Предприятие торговли магазин ДИКСИ г. Москва, ул. Производственная, д. 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786" y="4857760"/>
            <a:ext cx="3071834" cy="182166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60773" name="Picture 5" descr="d:\data\sereginaei\Рабочий стол\Отчёт ГУ (презентация)\предприятие торговли магазин МАГНИТ г. Москва, ул. Производственная, д. 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0694" y="4857760"/>
            <a:ext cx="3214710" cy="178597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8596" y="0"/>
            <a:ext cx="7851648" cy="700094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Потребительский рынок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793" name="Rectangle 1"/>
          <p:cNvSpPr>
            <a:spLocks noChangeArrowheads="1"/>
          </p:cNvSpPr>
          <p:nvPr/>
        </p:nvSpPr>
        <p:spPr bwMode="auto">
          <a:xfrm>
            <a:off x="214282" y="714356"/>
            <a:ext cx="871543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2017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году на территории района Солнцево велась</a:t>
            </a:r>
            <a:r>
              <a:rPr kumimoji="0" lang="ru-RU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работа по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</a:t>
            </a: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2881" name="Rectangle 1"/>
          <p:cNvSpPr>
            <a:spLocks noChangeArrowheads="1"/>
          </p:cNvSpPr>
          <p:nvPr/>
        </p:nvSpPr>
        <p:spPr bwMode="auto">
          <a:xfrm>
            <a:off x="214282" y="1214422"/>
            <a:ext cx="8715436" cy="550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sz="1600" b="1" i="1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борьбе с несанкционированной торговлей</a:t>
            </a:r>
            <a:r>
              <a:rPr kumimoji="0" lang="ru-RU" sz="1600" b="0" i="1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- </a:t>
            </a:r>
            <a:r>
              <a:rPr lang="ru-RU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2017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год было составлено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18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протоколов, по статье 11.13 закона города Москвы от 21 ноября 2007 года № 45 «Кодекса города Москвы об административных правонарушений» на общую сумму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65 000,00 рублей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</a:p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ru-RU" sz="16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sz="1600" b="1" i="1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выявлению и демонтажу незаконно размещенных рекламных и информационных конструкций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не соответствующих требованиям Постановления Правительства Москвы № 902-ПП от 23.12.2013, в соответствии с которым запрещено размещение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штендеров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 виниловых баннеров на фасадах зданий. За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2017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год демонтировано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22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штендера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 42 виниловых баннера.</a:t>
            </a: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sz="1600" b="1" i="1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проведению разъяснительной работы среди индивидуальных предпринимателей о переходу на патентную систему налогообложения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так количество патентов, приобретённых в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2017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году, составило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420 единицы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(за 2016 год – 230).</a:t>
            </a: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результате совместных действий сотрудников ОМВД России по району Солнцево и управы района регулярно ведётся мониторинг территории района по вопросу выявления незаконно размещенного игорного оборудования.</a:t>
            </a: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соответствии с разработанной адресной программой по заявленным видам работ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проведено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обустройство зданий сферы услуг для лиц с ограничениями жизнедеятельности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объектов потребительского рынка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Приспособлено для нужд инвалидов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11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объектов потребительского рынка из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4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объектов по плану (выполнение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300%).</a:t>
            </a:r>
            <a:endParaRPr kumimoji="0" lang="ru-RU" sz="16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8596" y="0"/>
            <a:ext cx="7851648" cy="700094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Потребительский рынок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3905" name="Rectangle 1"/>
          <p:cNvSpPr>
            <a:spLocks noChangeArrowheads="1"/>
          </p:cNvSpPr>
          <p:nvPr/>
        </p:nvSpPr>
        <p:spPr bwMode="auto">
          <a:xfrm>
            <a:off x="214282" y="928670"/>
            <a:ext cx="8643998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Обустройство нестационарных торговых объектов</a:t>
            </a:r>
          </a:p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В соответствии с распоряжением префектуры ЗАО города Москвы от 03.07.2017 №356-РП в районе Солнцево установлено 3 нестационарных торговых объекта (далее - НТО) со специализацией «Печать». </a:t>
            </a:r>
          </a:p>
          <a:p>
            <a:pPr marL="0" marR="0" lvl="0" indent="4508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Выделено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309 563,86 рублей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 на благоустройство и оборудование мест размещения НТО, в том числе обеспечение мероприятий по технологическому присоединению к электрическим сетям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энергопринимающих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 устройств НТО.</a:t>
            </a:r>
          </a:p>
          <a:p>
            <a:pPr marL="0" marR="0" lvl="0" indent="4508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Все работы выполнены в полном объёме.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28596" y="1714488"/>
            <a:ext cx="8286808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i="1" dirty="0" smtClean="0"/>
              <a:t>СТРОИТЕЛЬНО-ТРАНСПОРТНАЯ СФЕРА</a:t>
            </a:r>
            <a:endParaRPr lang="ru-RU" sz="4800" dirty="0" smtClean="0"/>
          </a:p>
          <a:p>
            <a:pPr algn="ctr"/>
            <a:endParaRPr lang="ru-RU" sz="4000" dirty="0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5786" y="142852"/>
            <a:ext cx="7851648" cy="700094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Строительство МЕТРО </a:t>
            </a:r>
            <a:endParaRPr lang="ru-RU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5"/>
          <p:cNvPicPr>
            <a:picLocks noChangeAspect="1" noChangeArrowheads="1"/>
          </p:cNvPicPr>
          <p:nvPr/>
        </p:nvPicPr>
        <p:blipFill>
          <a:blip r:embed="rId2" cstate="print"/>
          <a:srcRect l="10765" t="23839" r="15015" b="34863"/>
          <a:stretch>
            <a:fillRect/>
          </a:stretch>
        </p:blipFill>
        <p:spPr bwMode="auto">
          <a:xfrm>
            <a:off x="642910" y="4143380"/>
            <a:ext cx="7764079" cy="242889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62819" name="Picture 3" descr="d:\data\sereginaei\Рабочий стол\ФОТО МЕРОПРИЯТИЙ СОЛНЦЕВО\Календарь Макет\Календарь панорамы\DSC_0636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 t="11308" b="19232"/>
          <a:stretch>
            <a:fillRect/>
          </a:stretch>
        </p:blipFill>
        <p:spPr bwMode="auto">
          <a:xfrm>
            <a:off x="714348" y="1000108"/>
            <a:ext cx="7677135" cy="307183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48" y="214290"/>
            <a:ext cx="7851648" cy="1042982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Станция «Солнцево»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5954" name="Picture 2" descr="https://www.syl.ru/misc/i/ai/205099/9247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428736"/>
            <a:ext cx="3929046" cy="235147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25956" name="Picture 4" descr="http://www.sd-arthouse.ru/images/portfolio/visualisation/metro/metro-solncevo-3-main.jpg"/>
          <p:cNvPicPr>
            <a:picLocks noChangeAspect="1" noChangeArrowheads="1"/>
          </p:cNvPicPr>
          <p:nvPr/>
        </p:nvPicPr>
        <p:blipFill>
          <a:blip r:embed="rId3" cstate="print"/>
          <a:srcRect b="10801"/>
          <a:stretch>
            <a:fillRect/>
          </a:stretch>
        </p:blipFill>
        <p:spPr bwMode="auto">
          <a:xfrm>
            <a:off x="4857752" y="1428736"/>
            <a:ext cx="3714776" cy="235745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25958" name="Picture 6" descr="http://hayinfo.ru/wp-content/uploads/2017/01/%D0%BC%D0%BE%D1%81%D0%BA%D0%BE%D0%B2%D1%81%D0%BA%D0%BE%D0%B5-%D0%BC%D0%B5%D1%82%D1%80%D0%BE-1376x58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71604" y="4071942"/>
            <a:ext cx="6000792" cy="252940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>
            <a:graphicFrameLocks/>
          </p:cNvGraphicFramePr>
          <p:nvPr/>
        </p:nvGraphicFramePr>
        <p:xfrm>
          <a:off x="285720" y="285728"/>
          <a:ext cx="8501122" cy="6286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:\data\TishhenkoON\Рабочий стол\ОКСАНА\ТИЩЕНКО\Префектура\КЛИМЕНКО\Строительство новоеНовая папка\2016-2017\ОТЧЕТ ФОТО\июнь 2017\новый садик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571612"/>
            <a:ext cx="7786741" cy="464346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2786050" y="857232"/>
            <a:ext cx="31935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Авиаторов, д.7/3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28662" y="214290"/>
            <a:ext cx="77867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/>
              <a:t>СТРОИТЕЛЬНО-ТРАНСПОРТНАЯ СФЕРА</a:t>
            </a:r>
            <a:endParaRPr lang="ru-RU" sz="2800" dirty="0" smtClean="0"/>
          </a:p>
          <a:p>
            <a:pPr algn="ctr"/>
            <a:endParaRPr lang="ru-RU" sz="2800" dirty="0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TishhenkoON\Downloads\IMG-20170928-WA001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42852"/>
            <a:ext cx="4286280" cy="300039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8674" name="Picture 2" descr="http://kamneobrabotka.ru/img/upload/news/luchi/plan_luch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7356" y="3429000"/>
            <a:ext cx="5929354" cy="319313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5357818" y="6215082"/>
            <a:ext cx="2071702" cy="35719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5357818" y="6215082"/>
            <a:ext cx="2143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ЖК «Лучи»</a:t>
            </a:r>
            <a:endParaRPr lang="ru-RU" dirty="0"/>
          </a:p>
        </p:txBody>
      </p:sp>
      <p:pic>
        <p:nvPicPr>
          <p:cNvPr id="28678" name="Picture 6" descr="https://img.avaho.ru/upload/objects_genplan_photo/1015909_4717cc578065622a754064f291596a6b.jpg"/>
          <p:cNvPicPr>
            <a:picLocks noChangeAspect="1" noChangeArrowheads="1"/>
          </p:cNvPicPr>
          <p:nvPr/>
        </p:nvPicPr>
        <p:blipFill>
          <a:blip r:embed="rId4" cstate="print"/>
          <a:srcRect l="6245" r="10075" b="13406"/>
          <a:stretch>
            <a:fillRect/>
          </a:stretch>
        </p:blipFill>
        <p:spPr bwMode="auto">
          <a:xfrm>
            <a:off x="4643438" y="142852"/>
            <a:ext cx="4286280" cy="300039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:\data\TishhenkoON\Рабочий стол\ОКСАНА\ТИЩЕНКО\Префектура\КЛИМЕНКО\ХРАМЫ\Ресин Храмы ДЕКАБРЬ  2017\ДЕКАБРЬ\IMG-20171211-WA000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5918" y="285728"/>
            <a:ext cx="5572164" cy="628654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5786" y="714356"/>
            <a:ext cx="7851648" cy="700094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Программа Реновации </a:t>
            </a:r>
            <a:br>
              <a:rPr lang="ru-RU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жилищного фонда города Москвы </a:t>
            </a:r>
            <a:endParaRPr lang="ru-RU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Группа 18"/>
          <p:cNvGrpSpPr>
            <a:grpSpLocks/>
          </p:cNvGrpSpPr>
          <p:nvPr/>
        </p:nvGrpSpPr>
        <p:grpSpPr bwMode="auto">
          <a:xfrm>
            <a:off x="214282" y="1500174"/>
            <a:ext cx="4347482" cy="5188856"/>
            <a:chOff x="1883410" y="194310"/>
            <a:chExt cx="5377180" cy="6469381"/>
          </a:xfrm>
        </p:grpSpPr>
        <p:pic>
          <p:nvPicPr>
            <p:cNvPr id="5" name="Рисунок 4"/>
            <p:cNvPicPr>
              <a:picLocks noChangeAspect="1" noChangeArrowheads="1"/>
            </p:cNvPicPr>
            <p:nvPr/>
          </p:nvPicPr>
          <p:blipFill>
            <a:blip r:embed="rId2" cstate="print"/>
            <a:srcRect l="18298" t="13605" r="43999" b="5750"/>
            <a:stretch>
              <a:fillRect/>
            </a:stretch>
          </p:blipFill>
          <p:spPr bwMode="auto">
            <a:xfrm>
              <a:off x="1883410" y="194310"/>
              <a:ext cx="5377180" cy="6469381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EAEAEA"/>
              </a:solidFill>
              <a:miter lim="800000"/>
            </a:ln>
            <a:effectLst>
              <a:reflection blurRad="12700" stA="33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 contourW="6350">
              <a:bevelT h="38100"/>
              <a:contourClr>
                <a:srgbClr val="C0C0C0"/>
              </a:contourClr>
            </a:sp3d>
          </p:spPr>
        </p:pic>
        <p:grpSp>
          <p:nvGrpSpPr>
            <p:cNvPr id="4" name="Группа 5"/>
            <p:cNvGrpSpPr>
              <a:grpSpLocks/>
            </p:cNvGrpSpPr>
            <p:nvPr/>
          </p:nvGrpSpPr>
          <p:grpSpPr bwMode="auto">
            <a:xfrm>
              <a:off x="1979712" y="536548"/>
              <a:ext cx="4628716" cy="5053330"/>
              <a:chOff x="0" y="0"/>
              <a:chExt cx="4628716" cy="5053649"/>
            </a:xfrm>
          </p:grpSpPr>
          <p:sp>
            <p:nvSpPr>
              <p:cNvPr id="7" name="Полилиния 6"/>
              <p:cNvSpPr/>
              <p:nvPr/>
            </p:nvSpPr>
            <p:spPr>
              <a:xfrm>
                <a:off x="743795" y="1547495"/>
                <a:ext cx="904611" cy="810293"/>
              </a:xfrm>
              <a:custGeom>
                <a:avLst/>
                <a:gdLst>
                  <a:gd name="connsiteX0" fmla="*/ 157162 w 904875"/>
                  <a:gd name="connsiteY0" fmla="*/ 309562 h 809625"/>
                  <a:gd name="connsiteX1" fmla="*/ 633412 w 904875"/>
                  <a:gd name="connsiteY1" fmla="*/ 0 h 809625"/>
                  <a:gd name="connsiteX2" fmla="*/ 904875 w 904875"/>
                  <a:gd name="connsiteY2" fmla="*/ 414337 h 809625"/>
                  <a:gd name="connsiteX3" fmla="*/ 847725 w 904875"/>
                  <a:gd name="connsiteY3" fmla="*/ 576262 h 809625"/>
                  <a:gd name="connsiteX4" fmla="*/ 481012 w 904875"/>
                  <a:gd name="connsiteY4" fmla="*/ 766762 h 809625"/>
                  <a:gd name="connsiteX5" fmla="*/ 414337 w 904875"/>
                  <a:gd name="connsiteY5" fmla="*/ 652462 h 809625"/>
                  <a:gd name="connsiteX6" fmla="*/ 9525 w 904875"/>
                  <a:gd name="connsiteY6" fmla="*/ 809625 h 809625"/>
                  <a:gd name="connsiteX7" fmla="*/ 0 w 904875"/>
                  <a:gd name="connsiteY7" fmla="*/ 485775 h 809625"/>
                  <a:gd name="connsiteX8" fmla="*/ 157162 w 904875"/>
                  <a:gd name="connsiteY8" fmla="*/ 309562 h 809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04875" h="809625">
                    <a:moveTo>
                      <a:pt x="157162" y="309562"/>
                    </a:moveTo>
                    <a:lnTo>
                      <a:pt x="633412" y="0"/>
                    </a:lnTo>
                    <a:lnTo>
                      <a:pt x="904875" y="414337"/>
                    </a:lnTo>
                    <a:lnTo>
                      <a:pt x="847725" y="576262"/>
                    </a:lnTo>
                    <a:lnTo>
                      <a:pt x="481012" y="766762"/>
                    </a:lnTo>
                    <a:lnTo>
                      <a:pt x="414337" y="652462"/>
                    </a:lnTo>
                    <a:lnTo>
                      <a:pt x="9525" y="809625"/>
                    </a:lnTo>
                    <a:lnTo>
                      <a:pt x="0" y="485775"/>
                    </a:lnTo>
                    <a:lnTo>
                      <a:pt x="157162" y="309562"/>
                    </a:lnTo>
                    <a:close/>
                  </a:path>
                </a:pathLst>
              </a:custGeom>
              <a:solidFill>
                <a:srgbClr val="00B050">
                  <a:alpha val="20000"/>
                </a:srgbClr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8" name="Полилиния 7"/>
              <p:cNvSpPr/>
              <p:nvPr/>
            </p:nvSpPr>
            <p:spPr>
              <a:xfrm>
                <a:off x="320241" y="4473474"/>
                <a:ext cx="475447" cy="298455"/>
              </a:xfrm>
              <a:custGeom>
                <a:avLst/>
                <a:gdLst>
                  <a:gd name="connsiteX0" fmla="*/ 309563 w 476250"/>
                  <a:gd name="connsiteY0" fmla="*/ 0 h 300037"/>
                  <a:gd name="connsiteX1" fmla="*/ 476250 w 476250"/>
                  <a:gd name="connsiteY1" fmla="*/ 200025 h 300037"/>
                  <a:gd name="connsiteX2" fmla="*/ 204788 w 476250"/>
                  <a:gd name="connsiteY2" fmla="*/ 300037 h 300037"/>
                  <a:gd name="connsiteX3" fmla="*/ 0 w 476250"/>
                  <a:gd name="connsiteY3" fmla="*/ 28575 h 300037"/>
                  <a:gd name="connsiteX4" fmla="*/ 309563 w 476250"/>
                  <a:gd name="connsiteY4" fmla="*/ 0 h 300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6250" h="300037">
                    <a:moveTo>
                      <a:pt x="309563" y="0"/>
                    </a:moveTo>
                    <a:lnTo>
                      <a:pt x="476250" y="200025"/>
                    </a:lnTo>
                    <a:lnTo>
                      <a:pt x="204788" y="300037"/>
                    </a:lnTo>
                    <a:lnTo>
                      <a:pt x="0" y="28575"/>
                    </a:lnTo>
                    <a:lnTo>
                      <a:pt x="309563" y="0"/>
                    </a:lnTo>
                    <a:close/>
                  </a:path>
                </a:pathLst>
              </a:custGeom>
              <a:solidFill>
                <a:srgbClr val="00B050">
                  <a:alpha val="20000"/>
                </a:srgbClr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9" name="Полилиния 8"/>
              <p:cNvSpPr/>
              <p:nvPr/>
            </p:nvSpPr>
            <p:spPr>
              <a:xfrm>
                <a:off x="3414152" y="265810"/>
                <a:ext cx="1214564" cy="634566"/>
              </a:xfrm>
              <a:custGeom>
                <a:avLst/>
                <a:gdLst>
                  <a:gd name="connsiteX0" fmla="*/ 1152525 w 1214438"/>
                  <a:gd name="connsiteY0" fmla="*/ 0 h 633413"/>
                  <a:gd name="connsiteX1" fmla="*/ 1214438 w 1214438"/>
                  <a:gd name="connsiteY1" fmla="*/ 128588 h 633413"/>
                  <a:gd name="connsiteX2" fmla="*/ 623888 w 1214438"/>
                  <a:gd name="connsiteY2" fmla="*/ 400050 h 633413"/>
                  <a:gd name="connsiteX3" fmla="*/ 657225 w 1214438"/>
                  <a:gd name="connsiteY3" fmla="*/ 490538 h 633413"/>
                  <a:gd name="connsiteX4" fmla="*/ 357188 w 1214438"/>
                  <a:gd name="connsiteY4" fmla="*/ 633413 h 633413"/>
                  <a:gd name="connsiteX5" fmla="*/ 0 w 1214438"/>
                  <a:gd name="connsiteY5" fmla="*/ 604838 h 633413"/>
                  <a:gd name="connsiteX6" fmla="*/ 0 w 1214438"/>
                  <a:gd name="connsiteY6" fmla="*/ 519113 h 633413"/>
                  <a:gd name="connsiteX7" fmla="*/ 1152525 w 1214438"/>
                  <a:gd name="connsiteY7" fmla="*/ 0 h 6334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14438" h="633413">
                    <a:moveTo>
                      <a:pt x="1152525" y="0"/>
                    </a:moveTo>
                    <a:lnTo>
                      <a:pt x="1214438" y="128588"/>
                    </a:lnTo>
                    <a:lnTo>
                      <a:pt x="623888" y="400050"/>
                    </a:lnTo>
                    <a:lnTo>
                      <a:pt x="657225" y="490538"/>
                    </a:lnTo>
                    <a:lnTo>
                      <a:pt x="357188" y="633413"/>
                    </a:lnTo>
                    <a:lnTo>
                      <a:pt x="0" y="604838"/>
                    </a:lnTo>
                    <a:lnTo>
                      <a:pt x="0" y="519113"/>
                    </a:lnTo>
                    <a:lnTo>
                      <a:pt x="1152525" y="0"/>
                    </a:lnTo>
                    <a:close/>
                  </a:path>
                </a:pathLst>
              </a:custGeom>
              <a:solidFill>
                <a:srgbClr val="0070C0">
                  <a:alpha val="20000"/>
                </a:srgbClr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10" name="Надпись 2"/>
              <p:cNvSpPr txBox="1">
                <a:spLocks noChangeArrowheads="1"/>
              </p:cNvSpPr>
              <p:nvPr/>
            </p:nvSpPr>
            <p:spPr bwMode="auto">
              <a:xfrm>
                <a:off x="95250" y="1200150"/>
                <a:ext cx="1881187" cy="271462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ctr"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ru-RU" sz="800" dirty="0">
                    <a:solidFill>
                      <a:srgbClr val="000000"/>
                    </a:solidFill>
                    <a:latin typeface="Arial" pitchFamily="34" charset="0"/>
                    <a:ea typeface="Calibri" pitchFamily="34" charset="0"/>
                    <a:cs typeface="Times New Roman" pitchFamily="18" charset="0"/>
                  </a:rPr>
                  <a:t>микрорайон Солнцево 3-3А</a:t>
                </a:r>
                <a:endParaRPr lang="ru-RU" sz="800" dirty="0">
                  <a:latin typeface="Calibri" pitchFamily="34" charset="0"/>
                  <a:ea typeface="Calibri" pitchFamily="34" charset="0"/>
                  <a:cs typeface="Times New Roman" pitchFamily="18" charset="0"/>
                </a:endParaRPr>
              </a:p>
            </p:txBody>
          </p:sp>
          <p:sp>
            <p:nvSpPr>
              <p:cNvPr id="11" name="Надпись 2"/>
              <p:cNvSpPr txBox="1">
                <a:spLocks noChangeArrowheads="1"/>
              </p:cNvSpPr>
              <p:nvPr/>
            </p:nvSpPr>
            <p:spPr bwMode="auto">
              <a:xfrm>
                <a:off x="0" y="4148138"/>
                <a:ext cx="1343025" cy="271462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ctr">
                  <a:lnSpc>
                    <a:spcPct val="115000"/>
                  </a:lnSpc>
                </a:pPr>
                <a:r>
                  <a:rPr lang="ru-RU" sz="800" dirty="0">
                    <a:solidFill>
                      <a:srgbClr val="002060"/>
                    </a:solidFill>
                    <a:latin typeface="Arial" pitchFamily="34" charset="0"/>
                    <a:cs typeface="Times New Roman" pitchFamily="18" charset="0"/>
                  </a:rPr>
                  <a:t>поселок Западный</a:t>
                </a:r>
                <a:endParaRPr lang="ru-RU" sz="800" dirty="0">
                  <a:solidFill>
                    <a:srgbClr val="002060"/>
                  </a:solidFill>
                  <a:latin typeface="Calibri" pitchFamily="34" charset="0"/>
                  <a:ea typeface="Calibri" pitchFamily="34" charset="0"/>
                  <a:cs typeface="Times New Roman" pitchFamily="18" charset="0"/>
                </a:endParaRPr>
              </a:p>
              <a:p>
                <a:pPr algn="ctr"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ru-RU" sz="800" dirty="0">
                    <a:solidFill>
                      <a:srgbClr val="002060"/>
                    </a:solidFill>
                    <a:latin typeface="Calibri" pitchFamily="34" charset="0"/>
                    <a:ea typeface="Calibri" pitchFamily="34" charset="0"/>
                    <a:cs typeface="Times New Roman" pitchFamily="18" charset="0"/>
                  </a:rPr>
                  <a:t> </a:t>
                </a:r>
              </a:p>
            </p:txBody>
          </p:sp>
          <p:sp>
            <p:nvSpPr>
              <p:cNvPr id="12" name="Надпись 2"/>
              <p:cNvSpPr txBox="1">
                <a:spLocks noChangeArrowheads="1"/>
              </p:cNvSpPr>
              <p:nvPr/>
            </p:nvSpPr>
            <p:spPr bwMode="auto">
              <a:xfrm>
                <a:off x="2747961" y="0"/>
                <a:ext cx="1652588" cy="271462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ctr">
                  <a:lnSpc>
                    <a:spcPct val="115000"/>
                  </a:lnSpc>
                </a:pPr>
                <a:r>
                  <a:rPr lang="ru-RU" sz="800" dirty="0">
                    <a:solidFill>
                      <a:srgbClr val="002060"/>
                    </a:solidFill>
                    <a:latin typeface="Arial" pitchFamily="34" charset="0"/>
                    <a:cs typeface="Times New Roman" pitchFamily="18" charset="0"/>
                  </a:rPr>
                  <a:t>Поселок Востряково</a:t>
                </a:r>
                <a:endParaRPr lang="ru-RU" sz="800" dirty="0">
                  <a:solidFill>
                    <a:srgbClr val="002060"/>
                  </a:solidFill>
                  <a:latin typeface="Calibri" pitchFamily="34" charset="0"/>
                  <a:ea typeface="Calibri" pitchFamily="34" charset="0"/>
                  <a:cs typeface="Times New Roman" pitchFamily="18" charset="0"/>
                </a:endParaRPr>
              </a:p>
            </p:txBody>
          </p:sp>
          <p:sp>
            <p:nvSpPr>
              <p:cNvPr id="14" name="5-конечная звезда 13"/>
              <p:cNvSpPr/>
              <p:nvPr/>
            </p:nvSpPr>
            <p:spPr>
              <a:xfrm>
                <a:off x="2339839" y="4420477"/>
                <a:ext cx="95370" cy="94836"/>
              </a:xfrm>
              <a:prstGeom prst="star5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15" name="5-конечная звезда 14"/>
              <p:cNvSpPr/>
              <p:nvPr/>
            </p:nvSpPr>
            <p:spPr>
              <a:xfrm>
                <a:off x="2795650" y="3544636"/>
                <a:ext cx="95370" cy="94836"/>
              </a:xfrm>
              <a:prstGeom prst="star5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16" name="Прямоугольная выноска 15"/>
              <p:cNvSpPr/>
              <p:nvPr/>
            </p:nvSpPr>
            <p:spPr>
              <a:xfrm>
                <a:off x="3243048" y="3096953"/>
                <a:ext cx="1309934" cy="404449"/>
              </a:xfrm>
              <a:prstGeom prst="wedgeRectCallout">
                <a:avLst>
                  <a:gd name="adj1" fmla="val -77678"/>
                  <a:gd name="adj2" fmla="val 81869"/>
                </a:avLst>
              </a:prstGeom>
              <a:solidFill>
                <a:srgbClr val="FFFF00">
                  <a:alpha val="70000"/>
                </a:srgbClr>
              </a:solidFill>
              <a:ln>
                <a:solidFill>
                  <a:srgbClr val="FFC000">
                    <a:alpha val="5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lnSpc>
                    <a:spcPct val="115000"/>
                  </a:lnSpc>
                  <a:spcAft>
                    <a:spcPts val="1000"/>
                  </a:spcAft>
                  <a:defRPr/>
                </a:pPr>
                <a:r>
                  <a:rPr lang="ru-RU" sz="800" dirty="0">
                    <a:solidFill>
                      <a:srgbClr val="000000"/>
                    </a:solidFill>
                    <a:latin typeface="Times New Roman"/>
                    <a:ea typeface="Calibri"/>
                    <a:cs typeface="Times New Roman"/>
                  </a:rPr>
                  <a:t>Ул. Щорса, вл. 15 </a:t>
                </a:r>
                <a:br>
                  <a:rPr lang="ru-RU" sz="800" dirty="0">
                    <a:solidFill>
                      <a:srgbClr val="000000"/>
                    </a:solidFill>
                    <a:latin typeface="Times New Roman"/>
                    <a:ea typeface="Calibri"/>
                    <a:cs typeface="Times New Roman"/>
                  </a:rPr>
                </a:br>
                <a:r>
                  <a:rPr lang="en-US" sz="800" dirty="0">
                    <a:solidFill>
                      <a:srgbClr val="000000"/>
                    </a:solidFill>
                    <a:latin typeface="Times New Roman"/>
                    <a:ea typeface="Calibri"/>
                    <a:cs typeface="Times New Roman"/>
                  </a:rPr>
                  <a:t>S=</a:t>
                </a:r>
                <a:r>
                  <a:rPr lang="ru-RU" sz="800" dirty="0">
                    <a:solidFill>
                      <a:srgbClr val="000000"/>
                    </a:solidFill>
                    <a:latin typeface="Times New Roman"/>
                    <a:ea typeface="Calibri"/>
                    <a:cs typeface="Times New Roman"/>
                  </a:rPr>
                  <a:t>0,87 Га</a:t>
                </a:r>
                <a:endParaRPr lang="ru-RU" sz="800" dirty="0">
                  <a:ea typeface="Calibri"/>
                  <a:cs typeface="Times New Roman"/>
                </a:endParaRPr>
              </a:p>
            </p:txBody>
          </p:sp>
          <p:sp>
            <p:nvSpPr>
              <p:cNvPr id="17" name="Прямоугольная выноска 16"/>
              <p:cNvSpPr/>
              <p:nvPr/>
            </p:nvSpPr>
            <p:spPr>
              <a:xfrm>
                <a:off x="2747965" y="4578073"/>
                <a:ext cx="1805016" cy="475576"/>
              </a:xfrm>
              <a:prstGeom prst="wedgeRectCallout">
                <a:avLst>
                  <a:gd name="adj1" fmla="val -70025"/>
                  <a:gd name="adj2" fmla="val -62131"/>
                </a:avLst>
              </a:prstGeom>
              <a:solidFill>
                <a:srgbClr val="FFFF00">
                  <a:alpha val="70000"/>
                </a:srgbClr>
              </a:solidFill>
              <a:ln>
                <a:solidFill>
                  <a:srgbClr val="FFC000">
                    <a:alpha val="5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lnSpc>
                    <a:spcPct val="115000"/>
                  </a:lnSpc>
                  <a:spcAft>
                    <a:spcPts val="1000"/>
                  </a:spcAft>
                  <a:defRPr/>
                </a:pPr>
                <a:r>
                  <a:rPr lang="ru-RU" sz="800" dirty="0">
                    <a:solidFill>
                      <a:srgbClr val="000000"/>
                    </a:solidFill>
                    <a:latin typeface="Times New Roman"/>
                    <a:ea typeface="Calibri"/>
                    <a:cs typeface="Times New Roman"/>
                  </a:rPr>
                  <a:t>Ул. Родниковая, вл. 7</a:t>
                </a:r>
                <a:br>
                  <a:rPr lang="ru-RU" sz="800" dirty="0">
                    <a:solidFill>
                      <a:srgbClr val="000000"/>
                    </a:solidFill>
                    <a:latin typeface="Times New Roman"/>
                    <a:ea typeface="Calibri"/>
                    <a:cs typeface="Times New Roman"/>
                  </a:rPr>
                </a:br>
                <a:r>
                  <a:rPr lang="ru-RU" sz="800" dirty="0">
                    <a:solidFill>
                      <a:srgbClr val="000000"/>
                    </a:solidFill>
                    <a:latin typeface="Times New Roman"/>
                    <a:ea typeface="Calibri"/>
                    <a:cs typeface="Times New Roman"/>
                  </a:rPr>
                  <a:t>S=6,0  Га (ориентировочно)</a:t>
                </a:r>
                <a:endParaRPr lang="ru-RU" sz="800" dirty="0">
                  <a:ea typeface="Calibri"/>
                  <a:cs typeface="Times New Roman"/>
                </a:endParaRPr>
              </a:p>
            </p:txBody>
          </p:sp>
        </p:grpSp>
      </p:grpSp>
      <p:graphicFrame>
        <p:nvGraphicFramePr>
          <p:cNvPr id="19" name="Таблица 18"/>
          <p:cNvGraphicFramePr>
            <a:graphicFrameLocks noGrp="1"/>
          </p:cNvGraphicFramePr>
          <p:nvPr/>
        </p:nvGraphicFramePr>
        <p:xfrm>
          <a:off x="4747759" y="1500174"/>
          <a:ext cx="4239758" cy="514353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16276"/>
                <a:gridCol w="2823482"/>
              </a:tblGrid>
              <a:tr h="254015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+mj-lt"/>
                        </a:rPr>
                        <a:t>Микрорайон 3-3А </a:t>
                      </a:r>
                      <a:br>
                        <a:rPr lang="ru-RU" sz="1200" b="0" kern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+mj-lt"/>
                        </a:rPr>
                      </a:br>
                      <a:r>
                        <a:rPr lang="ru-RU" sz="1200" b="0" kern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+mj-lt"/>
                        </a:rPr>
                        <a:t>(28 домов)</a:t>
                      </a:r>
                      <a:endParaRPr lang="ru-RU" sz="1200" b="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0302" marR="60302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+mj-lt"/>
                        </a:rPr>
                        <a:t>Боровский проезд, д. 1, 3, 4, 5, 6, 7, 8, 9, 10, 11, 12, 14, 16, 18, 20, 22, </a:t>
                      </a:r>
                      <a:endParaRPr lang="ru-RU" sz="1200" b="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+mj-lt"/>
                      </a:endParaRPr>
                    </a:p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+mj-lt"/>
                        </a:rPr>
                        <a:t>ул. Наро-Фоминская, д. 3, 5, 7, 9, 10, 11, 13, 15</a:t>
                      </a:r>
                      <a:endParaRPr lang="ru-RU" sz="1200" b="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+mj-lt"/>
                      </a:endParaRPr>
                    </a:p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+mj-lt"/>
                        </a:rPr>
                        <a:t>ул. Попутная, д. 1, д.2, </a:t>
                      </a:r>
                      <a:endParaRPr lang="ru-RU" sz="1200" b="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+mj-lt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+mj-lt"/>
                        </a:rPr>
                        <a:t>д. 3, корп. 1, д. 4</a:t>
                      </a:r>
                      <a:endParaRPr lang="ru-RU" sz="1200" b="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0302" marR="60302" marT="0" marB="0">
                    <a:solidFill>
                      <a:srgbClr val="00B050"/>
                    </a:solidFill>
                  </a:tcPr>
                </a:tc>
              </a:tr>
              <a:tr h="123318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+mj-lt"/>
                        </a:rPr>
                        <a:t>Поселок Западный</a:t>
                      </a:r>
                      <a:br>
                        <a:rPr lang="ru-RU" sz="1200" b="0" kern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+mj-lt"/>
                        </a:rPr>
                      </a:br>
                      <a:r>
                        <a:rPr lang="ru-RU" sz="1200" b="0" kern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+mj-lt"/>
                        </a:rPr>
                        <a:t>(8 домов)</a:t>
                      </a:r>
                      <a:endParaRPr lang="ru-RU" sz="1200" b="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0302" marR="60302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+mj-lt"/>
                        </a:rPr>
                        <a:t>ул. Родниковая, д. 4, д. 4 корп. 1,  д. 4, корп. 2,  д. 4, корп. 3,  6, 8, 10, 12</a:t>
                      </a:r>
                      <a:endParaRPr lang="ru-RU" sz="1200" b="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0302" marR="60302" marT="0" marB="0">
                    <a:solidFill>
                      <a:srgbClr val="00B050"/>
                    </a:solidFill>
                  </a:tcPr>
                </a:tc>
              </a:tr>
              <a:tr h="13702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Поселок </a:t>
                      </a:r>
                      <a:r>
                        <a:rPr lang="ru-RU" sz="1200" b="0" kern="1200" dirty="0" err="1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Востряково</a:t>
                      </a:r>
                      <a:r>
                        <a:rPr lang="ru-RU" sz="1200" b="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</a:t>
                      </a:r>
                      <a:br>
                        <a:rPr lang="ru-RU" sz="1200" b="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</a:b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(6 </a:t>
                      </a:r>
                      <a:r>
                        <a:rPr lang="ru-RU" sz="1200" b="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домов)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0302" marR="60302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ул. Матросова, д. </a:t>
                      </a: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5, 21</a:t>
                      </a:r>
                      <a:r>
                        <a:rPr lang="ru-RU" sz="1200" b="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, 23, 25, 27, 29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0302" marR="60302" marT="0" marB="0">
                    <a:solidFill>
                      <a:srgbClr val="0070C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5786" y="714356"/>
            <a:ext cx="7851648" cy="700094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Программа Реновации </a:t>
            </a:r>
            <a:br>
              <a:rPr lang="ru-RU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жилищного фонда города Москвы </a:t>
            </a:r>
            <a:endParaRPr lang="ru-RU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1794" name="Picture 2" descr="d:\data\sereginaei\Рабочий стол\ФОТО МЕРОПРИЯТИЙ СОЛНЦЕВО\Календарь Макет\Календарь панорамы\DSC_06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1571612"/>
            <a:ext cx="7429552" cy="492084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2643182"/>
            <a:ext cx="7772400" cy="1005266"/>
          </a:xfrm>
        </p:spPr>
        <p:txBody>
          <a:bodyPr/>
          <a:lstStyle/>
          <a:p>
            <a:pPr algn="ctr"/>
            <a:r>
              <a:rPr lang="ru-RU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Деятельность управы района Солнцево в области самовольного строительства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 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 l="35933" t="34180" r="34433" b="36028"/>
          <a:stretch>
            <a:fillRect/>
          </a:stretch>
        </p:blipFill>
        <p:spPr bwMode="auto">
          <a:xfrm>
            <a:off x="785786" y="2500306"/>
            <a:ext cx="3571900" cy="192882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Рисунок 4"/>
          <p:cNvPicPr/>
          <p:nvPr/>
        </p:nvPicPr>
        <p:blipFill>
          <a:blip r:embed="rId3" cstate="print"/>
          <a:srcRect l="34252" t="30947" r="33914" b="29330"/>
          <a:stretch>
            <a:fillRect/>
          </a:stretch>
        </p:blipFill>
        <p:spPr bwMode="auto">
          <a:xfrm>
            <a:off x="785786" y="4643446"/>
            <a:ext cx="3571900" cy="185738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Рисунок 5"/>
          <p:cNvPicPr/>
          <p:nvPr/>
        </p:nvPicPr>
        <p:blipFill>
          <a:blip r:embed="rId4" cstate="print"/>
          <a:srcRect l="17620" t="25635" r="17152" b="20092"/>
          <a:stretch>
            <a:fillRect/>
          </a:stretch>
        </p:blipFill>
        <p:spPr bwMode="auto">
          <a:xfrm>
            <a:off x="4786314" y="4643446"/>
            <a:ext cx="3429024" cy="1857388"/>
          </a:xfrm>
          <a:prstGeom prst="roundRect">
            <a:avLst>
              <a:gd name="adj" fmla="val 2034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Рисунок 6"/>
          <p:cNvPicPr/>
          <p:nvPr/>
        </p:nvPicPr>
        <p:blipFill>
          <a:blip r:embed="rId5" cstate="print"/>
          <a:srcRect l="33735" t="28176" r="33524" b="29792"/>
          <a:stretch>
            <a:fillRect/>
          </a:stretch>
        </p:blipFill>
        <p:spPr bwMode="auto">
          <a:xfrm>
            <a:off x="4786314" y="2500306"/>
            <a:ext cx="3429024" cy="192882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1500166" y="2000240"/>
            <a:ext cx="25717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Ул. Главмосстроя, 10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572132" y="2000240"/>
            <a:ext cx="19425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Ул. Авиаторов, 5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>
            <a:graphicFrameLocks/>
          </p:cNvGraphicFramePr>
          <p:nvPr/>
        </p:nvGraphicFramePr>
        <p:xfrm>
          <a:off x="285720" y="214290"/>
          <a:ext cx="8572560" cy="6286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>
            <a:graphicFrameLocks/>
          </p:cNvGraphicFramePr>
          <p:nvPr/>
        </p:nvGraphicFramePr>
        <p:xfrm>
          <a:off x="214282" y="214290"/>
          <a:ext cx="8715436" cy="63579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>
            <a:graphicFrameLocks/>
          </p:cNvGraphicFramePr>
          <p:nvPr/>
        </p:nvGraphicFramePr>
        <p:xfrm>
          <a:off x="428596" y="214290"/>
          <a:ext cx="8501122" cy="64294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lvl="0" algn="ctr"/>
            <a:r>
              <a:rPr lang="ru-RU" sz="3100" dirty="0" smtClean="0">
                <a:solidFill>
                  <a:schemeClr val="tx1"/>
                </a:solidFill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Работа Антитеррористической комиссии и Комиссии по предупреждению и ликвидации чрезвычайных ситуаций и обеспечению пожарной безопасности </a:t>
            </a:r>
            <a:r>
              <a:rPr lang="ru-RU" sz="6000" dirty="0" smtClean="0">
                <a:solidFill>
                  <a:schemeClr val="accent2"/>
                </a:solidFill>
                <a:latin typeface="Monotype Corsiva" pitchFamily="66" charset="0"/>
                <a:cs typeface="Arial" pitchFamily="34" charset="0"/>
              </a:rPr>
              <a:t/>
            </a:r>
            <a:br>
              <a:rPr lang="ru-RU" sz="6000" dirty="0" smtClean="0">
                <a:solidFill>
                  <a:schemeClr val="accent2"/>
                </a:solidFill>
                <a:latin typeface="Monotype Corsiva" pitchFamily="66" charset="0"/>
                <a:cs typeface="Arial" pitchFamily="34" charset="0"/>
              </a:rPr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D:\КЧС 23.12.2015\IMG_945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2714620"/>
            <a:ext cx="4321999" cy="307183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Picture 1" descr="D:\2013\МЧС\IMG_0244.JPG"/>
          <p:cNvPicPr>
            <a:picLocks noChangeAspect="1" noChangeArrowheads="1"/>
          </p:cNvPicPr>
          <p:nvPr/>
        </p:nvPicPr>
        <p:blipFill>
          <a:blip r:embed="rId3" cstate="print"/>
          <a:srcRect t="17797" r="20339"/>
          <a:stretch>
            <a:fillRect/>
          </a:stretch>
        </p:blipFill>
        <p:spPr bwMode="auto">
          <a:xfrm>
            <a:off x="142844" y="2714620"/>
            <a:ext cx="4465242" cy="307183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48" y="-500090"/>
            <a:ext cx="7851648" cy="1828800"/>
          </a:xfrm>
        </p:spPr>
        <p:txBody>
          <a:bodyPr>
            <a:normAutofit/>
          </a:bodyPr>
          <a:lstStyle/>
          <a:p>
            <a:pPr algn="ctr"/>
            <a:r>
              <a:rPr lang="ru-RU" sz="3600" i="1" dirty="0" smtClean="0">
                <a:solidFill>
                  <a:schemeClr val="tx1"/>
                </a:solidFill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Устройство пешеходных дорожек и установка садового камня</a:t>
            </a:r>
            <a:endParaRPr lang="ru-RU" sz="3600" dirty="0">
              <a:solidFill>
                <a:schemeClr val="tx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642910" y="1785926"/>
            <a:ext cx="36433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Боровский </a:t>
            </a:r>
            <a:r>
              <a:rPr lang="ru-RU" sz="2800" dirty="0" err="1" smtClean="0"/>
              <a:t>пр-д</a:t>
            </a:r>
            <a:r>
              <a:rPr lang="ru-RU" sz="2800" dirty="0" smtClean="0"/>
              <a:t>, д.1</a:t>
            </a:r>
            <a:endParaRPr lang="ru-RU" sz="2800" dirty="0"/>
          </a:p>
        </p:txBody>
      </p:sp>
      <p:pic>
        <p:nvPicPr>
          <p:cNvPr id="5" name="Picture 3" descr="d:\data\sereginaei\Рабочий стол\Отчёт ГУ (презентация)\Фото по докладу главы\Боровский 11 дорожк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4875" y="3000372"/>
            <a:ext cx="4191029" cy="278608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Picture 4" descr="d:\data\sereginaei\Рабочий стол\Отчёт ГУ (презентация)\Фото по докладу главы\Боровский 1 дорожк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19" y="3000372"/>
            <a:ext cx="4262467" cy="282626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4643406" y="1785926"/>
            <a:ext cx="45005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Боровский </a:t>
            </a:r>
            <a:r>
              <a:rPr lang="ru-RU" sz="2800" dirty="0" err="1" smtClean="0"/>
              <a:t>пр-д</a:t>
            </a:r>
            <a:r>
              <a:rPr lang="ru-RU" sz="2800" dirty="0" smtClean="0"/>
              <a:t>, д.11</a:t>
            </a:r>
            <a:endParaRPr lang="ru-RU" sz="2800" dirty="0"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7158" y="785794"/>
            <a:ext cx="8572560" cy="557218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>
                <a:solidFill>
                  <a:schemeClr val="tx1"/>
                </a:solidFill>
              </a:rPr>
              <a:t>Разукомплектованный и брошенный транспорт</a:t>
            </a:r>
            <a:endParaRPr lang="ru-RU" sz="4000" dirty="0">
              <a:solidFill>
                <a:schemeClr val="tx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4282" y="1000108"/>
            <a:ext cx="8643998" cy="5357850"/>
          </a:xfrm>
        </p:spPr>
        <p:txBody>
          <a:bodyPr>
            <a:normAutofit fontScale="70000" lnSpcReduction="20000"/>
          </a:bodyPr>
          <a:lstStyle/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r>
              <a:rPr lang="ru-RU" dirty="0" smtClean="0"/>
              <a:t>По информации ГБУ «Жилищник района Солнцево», в период с 01.01.2017 по 31.12.2017 на территории района было выявлено </a:t>
            </a:r>
            <a:r>
              <a:rPr lang="ru-RU" b="1" dirty="0" smtClean="0"/>
              <a:t>59 единиц</a:t>
            </a:r>
            <a:r>
              <a:rPr lang="ru-RU" dirty="0" smtClean="0"/>
              <a:t> транспортных средств, обладающих признаками брошенных и разукомплектованных.</a:t>
            </a:r>
          </a:p>
          <a:p>
            <a:pPr algn="ctr"/>
            <a:endParaRPr lang="ru-RU" dirty="0" smtClean="0"/>
          </a:p>
          <a:p>
            <a:pPr algn="ctr"/>
            <a:r>
              <a:rPr lang="ru-RU" dirty="0" smtClean="0"/>
              <a:t>На специализированную автостоянку, расположенную по адресу:</a:t>
            </a:r>
            <a:br>
              <a:rPr lang="ru-RU" dirty="0" smtClean="0"/>
            </a:br>
            <a:r>
              <a:rPr lang="ru-RU" dirty="0" smtClean="0"/>
              <a:t>г. Москва, район Внуково, Заводское шоссе (рядом с вл. 10), было перемещено </a:t>
            </a:r>
            <a:r>
              <a:rPr lang="ru-RU" b="1" dirty="0" smtClean="0"/>
              <a:t>42 единицы</a:t>
            </a:r>
            <a:r>
              <a:rPr lang="ru-RU" dirty="0" smtClean="0"/>
              <a:t> транспортных средств. </a:t>
            </a:r>
          </a:p>
          <a:p>
            <a:pPr algn="ctr"/>
            <a:endParaRPr lang="ru-RU" dirty="0" smtClean="0"/>
          </a:p>
          <a:p>
            <a:pPr algn="ctr"/>
            <a:r>
              <a:rPr lang="ru-RU" dirty="0" smtClean="0"/>
              <a:t>По информации ГБУ «Автомобильные дороги ЗАО», </a:t>
            </a:r>
            <a:r>
              <a:rPr lang="ru-RU" b="1" dirty="0" smtClean="0"/>
              <a:t>6 автомобилей</a:t>
            </a:r>
            <a:r>
              <a:rPr lang="ru-RU" dirty="0" smtClean="0"/>
              <a:t> были забраны со стоянки временного хранения в добровольном порядке самими владельцами. </a:t>
            </a:r>
          </a:p>
          <a:p>
            <a:pPr algn="ctr"/>
            <a:endParaRPr lang="ru-RU" dirty="0" smtClean="0"/>
          </a:p>
          <a:p>
            <a:pPr algn="ctr"/>
            <a:r>
              <a:rPr lang="ru-RU" dirty="0" smtClean="0"/>
              <a:t>В рамках проведения судебно-исковой работы, за указанный период в Солнцевский районный суд города Москвы было подано </a:t>
            </a:r>
            <a:r>
              <a:rPr lang="ru-RU" b="1" dirty="0" smtClean="0"/>
              <a:t>26 заявлений </a:t>
            </a:r>
            <a:r>
              <a:rPr lang="ru-RU" dirty="0" smtClean="0"/>
              <a:t>о признании брошенного транспортного средства бесхозяйным.</a:t>
            </a:r>
          </a:p>
          <a:p>
            <a:pPr algn="ctr"/>
            <a:endParaRPr lang="ru-RU" dirty="0" smtClean="0"/>
          </a:p>
          <a:p>
            <a:pPr algn="ctr"/>
            <a:r>
              <a:rPr lang="ru-RU" dirty="0" smtClean="0"/>
              <a:t>В адрес ГБУ «Автомобильные дороги ЗАО» были переданы судебные решения (определения), вступившие в законную силу, </a:t>
            </a:r>
            <a:r>
              <a:rPr lang="ru-RU" b="1" dirty="0" smtClean="0"/>
              <a:t>в количестве 26 единиц, </a:t>
            </a:r>
            <a:r>
              <a:rPr lang="ru-RU" dirty="0" smtClean="0"/>
              <a:t>для исполнения в установленном порядке. </a:t>
            </a:r>
          </a:p>
          <a:p>
            <a:pPr algn="ctr"/>
            <a:endParaRPr lang="ru-RU" dirty="0"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1472" y="357166"/>
            <a:ext cx="7851648" cy="1828800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solidFill>
                  <a:schemeClr val="tx1"/>
                </a:solidFill>
              </a:rPr>
              <a:t>НАЗНАЧЕНИЕ МЕСТ ОТБЫВАНИЯ НАКАЗАНИЯ ПО ИСПРАВИТЕЛЬНЫМ И ОБЯЗАТЕЛЬНЫМ РАБОТАМ</a:t>
            </a:r>
            <a:r>
              <a:rPr lang="ru-RU" sz="3200" dirty="0" smtClean="0"/>
              <a:t/>
            </a:r>
            <a:br>
              <a:rPr lang="ru-RU" sz="3200" dirty="0" smtClean="0"/>
            </a:br>
            <a:endParaRPr lang="ru-RU" sz="32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5720" y="2000240"/>
            <a:ext cx="8572560" cy="4857760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ru-RU" dirty="0" smtClean="0"/>
              <a:t>В соответствии с п.2.9.20 постановления Правительства Москвы от 24 февраля 2010 года №157-ПП «О полномочиях территориальных органов исполнительной власти города Москвы» управа района совместно с филиалом № 21 ФКУ УИИ УФСИН России по г. Москве ежеквартально утверждает перечень предприятий и организаций, определяемых в качестве мест отбывания наказания в виде исправительных и обязательных работ на территории района.</a:t>
            </a:r>
          </a:p>
          <a:p>
            <a:pPr algn="ctr"/>
            <a:endParaRPr lang="ru-RU" dirty="0" smtClean="0"/>
          </a:p>
          <a:p>
            <a:pPr algn="ctr"/>
            <a:r>
              <a:rPr lang="ru-RU" dirty="0" smtClean="0"/>
              <a:t>В перечень было включено ГБУ «Жилищник района Солнцево», предоставляющее места для отбывания наказания в виде исправительных и обязательных работ - эксплуатационные участки, сезонные работы по благоустройству, озеленению, очистке улиц; земляные работы, погрузочно-разгрузочные и другие подсобные работы, не требующие особой квалификации.</a:t>
            </a:r>
          </a:p>
          <a:p>
            <a:pPr algn="ctr"/>
            <a:endParaRPr lang="ru-RU" dirty="0" smtClean="0"/>
          </a:p>
          <a:p>
            <a:pPr algn="ctr"/>
            <a:r>
              <a:rPr lang="ru-RU" sz="3100" dirty="0" smtClean="0"/>
              <a:t>За отчётный период трудоустроено </a:t>
            </a:r>
            <a:r>
              <a:rPr lang="ru-RU" sz="3100" b="1" dirty="0" smtClean="0"/>
              <a:t>29</a:t>
            </a:r>
            <a:r>
              <a:rPr lang="ru-RU" sz="3100" dirty="0" smtClean="0"/>
              <a:t> граждан, отбывающих наказание в виде исправительных и обязательных работ.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>
            <a:graphicFrameLocks/>
          </p:cNvGraphicFramePr>
          <p:nvPr/>
        </p:nvGraphicFramePr>
        <p:xfrm>
          <a:off x="357158" y="214290"/>
          <a:ext cx="8501121" cy="6286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lvl="0" algn="ctr" fontAlgn="base">
              <a:spcAft>
                <a:spcPct val="0"/>
              </a:spcAft>
            </a:pPr>
            <a:r>
              <a:rPr lang="ru-RU" sz="6000" dirty="0" smtClean="0">
                <a:solidFill>
                  <a:schemeClr val="tx1"/>
                </a:solidFill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Работа </a:t>
            </a:r>
            <a:br>
              <a:rPr lang="ru-RU" sz="6000" dirty="0" smtClean="0">
                <a:solidFill>
                  <a:schemeClr val="tx1"/>
                </a:solidFill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</a:br>
            <a:r>
              <a:rPr lang="ru-RU" sz="6000" dirty="0" smtClean="0">
                <a:solidFill>
                  <a:schemeClr val="tx1"/>
                </a:solidFill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Административной комиссии</a:t>
            </a:r>
            <a:r>
              <a:rPr lang="ru-RU" sz="6000" dirty="0" smtClean="0">
                <a:solidFill>
                  <a:schemeClr val="accent2"/>
                </a:solidFill>
                <a:latin typeface="Monotype Corsiva" pitchFamily="66" charset="0"/>
                <a:cs typeface="Arial" pitchFamily="34" charset="0"/>
              </a:rPr>
              <a:t/>
            </a:r>
            <a:br>
              <a:rPr lang="ru-RU" sz="6000" dirty="0" smtClean="0">
                <a:solidFill>
                  <a:schemeClr val="accent2"/>
                </a:solidFill>
                <a:latin typeface="Monotype Corsiva" pitchFamily="66" charset="0"/>
                <a:cs typeface="Arial" pitchFamily="34" charset="0"/>
              </a:rPr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3400" y="2571744"/>
            <a:ext cx="7854696" cy="3929090"/>
          </a:xfrm>
        </p:spPr>
        <p:txBody>
          <a:bodyPr>
            <a:normAutofit fontScale="47500" lnSpcReduction="20000"/>
          </a:bodyPr>
          <a:lstStyle/>
          <a:p>
            <a:pPr marR="0" lvl="0" indent="450850" algn="ctr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ru-RU" sz="7600" dirty="0" smtClean="0"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Административная комиссия вынесла </a:t>
            </a:r>
            <a:r>
              <a:rPr lang="ru-RU" sz="7600" b="1" dirty="0" smtClean="0"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20 </a:t>
            </a:r>
            <a:r>
              <a:rPr lang="ru-RU" sz="7600" dirty="0" smtClean="0"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постановлений о привлечении лиц к административной ответственности за различные правонарушения. </a:t>
            </a:r>
          </a:p>
          <a:p>
            <a:pPr marR="0" lvl="0" indent="450850" algn="ctr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ru-RU" sz="7600" dirty="0" smtClean="0"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Общая сумма штрафных санкций составила </a:t>
            </a:r>
            <a:r>
              <a:rPr lang="ru-RU" sz="7600" b="1" dirty="0" smtClean="0"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71 000,00 рублей</a:t>
            </a:r>
            <a:r>
              <a:rPr lang="ru-RU" sz="7600" dirty="0" smtClean="0"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.</a:t>
            </a:r>
            <a:endParaRPr lang="ru-RU" sz="76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48" y="357166"/>
            <a:ext cx="7851648" cy="771532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Выборная кампания 2017 года</a:t>
            </a:r>
            <a:endParaRPr lang="ru-RU" sz="4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71472" y="2428868"/>
            <a:ext cx="7854696" cy="2772232"/>
          </a:xfrm>
        </p:spPr>
        <p:txBody>
          <a:bodyPr>
            <a:normAutofit fontScale="85000" lnSpcReduction="20000"/>
          </a:bodyPr>
          <a:lstStyle/>
          <a:p>
            <a:pPr algn="l"/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Сформировано 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30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участковых избирательных комиссий:</a:t>
            </a:r>
          </a:p>
          <a:p>
            <a:pPr algn="l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28 – 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в образовательных учреждениях района;</a:t>
            </a:r>
          </a:p>
          <a:p>
            <a:pPr algn="l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1- 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в ГБУК города Москвы «ТКС Солнцево»;</a:t>
            </a:r>
          </a:p>
          <a:p>
            <a:pPr algn="l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1 – 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закрытый участок в городской больнице № 17 (500 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койко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/мест).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28596" y="1714488"/>
            <a:ext cx="828680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i="1" dirty="0" smtClean="0"/>
              <a:t>РАБОТА С ОБРАЩЕНИЯМИ ГРАЖДАН</a:t>
            </a:r>
            <a:endParaRPr lang="ru-RU" sz="6000" dirty="0" smtClean="0"/>
          </a:p>
          <a:p>
            <a:pPr algn="ctr"/>
            <a:endParaRPr lang="ru-RU" sz="4000" dirty="0"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>
            <a:graphicFrameLocks/>
          </p:cNvGraphicFramePr>
          <p:nvPr/>
        </p:nvGraphicFramePr>
        <p:xfrm>
          <a:off x="214282" y="142852"/>
          <a:ext cx="8572560" cy="64294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>
            <a:graphicFrameLocks/>
          </p:cNvGraphicFramePr>
          <p:nvPr/>
        </p:nvGraphicFramePr>
        <p:xfrm>
          <a:off x="0" y="0"/>
          <a:ext cx="9144000" cy="6877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>
            <a:graphicFrameLocks/>
          </p:cNvGraphicFramePr>
          <p:nvPr/>
        </p:nvGraphicFramePr>
        <p:xfrm>
          <a:off x="214282" y="214290"/>
          <a:ext cx="8643998" cy="63579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>
            <a:graphicFrameLocks/>
          </p:cNvGraphicFramePr>
          <p:nvPr/>
        </p:nvGraphicFramePr>
        <p:xfrm>
          <a:off x="142844" y="142852"/>
          <a:ext cx="8786874" cy="6572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>
            <a:graphicFrameLocks/>
          </p:cNvGraphicFramePr>
          <p:nvPr/>
        </p:nvGraphicFramePr>
        <p:xfrm>
          <a:off x="214282" y="214290"/>
          <a:ext cx="8643998" cy="63579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1472" y="428604"/>
            <a:ext cx="7851648" cy="700094"/>
          </a:xfrm>
        </p:spPr>
        <p:txBody>
          <a:bodyPr>
            <a:noAutofit/>
          </a:bodyPr>
          <a:lstStyle/>
          <a:p>
            <a:pPr algn="ctr"/>
            <a:r>
              <a:rPr lang="ru-RU" altLang="ru-RU" sz="6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Встречи с населением</a:t>
            </a:r>
            <a:endParaRPr lang="ru-RU" sz="6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7938" name="Picture 2" descr="d:\data\sereginaei\Рабочий стол\СЕВ\IMG_3426-21-12-17-10-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428736"/>
            <a:ext cx="4857696" cy="485769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67939" name="Picture 3" descr="d:\data\sereginaei\Рабочий стол\СЕВ\IMG_3427-21-12-17-10-09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 l="15254" t="3389" r="20339" b="11864"/>
          <a:stretch>
            <a:fillRect/>
          </a:stretch>
        </p:blipFill>
        <p:spPr bwMode="auto">
          <a:xfrm>
            <a:off x="5286380" y="1428736"/>
            <a:ext cx="3643338" cy="479386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2910" y="142852"/>
            <a:ext cx="7851648" cy="771532"/>
          </a:xfrm>
        </p:spPr>
        <p:txBody>
          <a:bodyPr>
            <a:normAutofit/>
          </a:bodyPr>
          <a:lstStyle/>
          <a:p>
            <a:r>
              <a:rPr lang="ru-RU" altLang="ru-RU" sz="4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Темы встреч с населением</a:t>
            </a:r>
            <a:endParaRPr lang="ru-RU" sz="4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0034" y="1214422"/>
            <a:ext cx="7854696" cy="1752600"/>
          </a:xfrm>
        </p:spPr>
        <p:txBody>
          <a:bodyPr>
            <a:normAutofit fontScale="25000" lnSpcReduction="20000"/>
          </a:bodyPr>
          <a:lstStyle/>
          <a:p>
            <a:pPr lvl="0" algn="l"/>
            <a:r>
              <a:rPr lang="ru-RU" sz="7200" b="1" i="1" u="sng" dirty="0" smtClean="0">
                <a:latin typeface="Monotype Corsiva" pitchFamily="66" charset="0"/>
              </a:rPr>
              <a:t>сфера жилищно-коммунального хозяйства и благоустройства</a:t>
            </a:r>
            <a:r>
              <a:rPr lang="ru-RU" sz="7200" b="1" u="sng" dirty="0" smtClean="0">
                <a:latin typeface="Monotype Corsiva" pitchFamily="66" charset="0"/>
              </a:rPr>
              <a:t> </a:t>
            </a:r>
            <a:r>
              <a:rPr lang="ru-RU" sz="7200" b="1" dirty="0" smtClean="0">
                <a:latin typeface="Monotype Corsiva" pitchFamily="66" charset="0"/>
              </a:rPr>
              <a:t>:</a:t>
            </a:r>
            <a:endParaRPr lang="ru-RU" sz="7200" dirty="0" smtClean="0">
              <a:latin typeface="Monotype Corsiva" pitchFamily="66" charset="0"/>
            </a:endParaRPr>
          </a:p>
          <a:p>
            <a:pPr lvl="0" algn="l"/>
            <a:r>
              <a:rPr lang="ru-RU" sz="7200" dirty="0" smtClean="0">
                <a:latin typeface="Monotype Corsiva" pitchFamily="66" charset="0"/>
              </a:rPr>
              <a:t>       1. Региональная программа капитального ремонта, подготовка к зимнему периоду 2017-2018 годов, </a:t>
            </a:r>
          </a:p>
          <a:p>
            <a:pPr lvl="0" algn="l"/>
            <a:r>
              <a:rPr lang="ru-RU" sz="7200" dirty="0" smtClean="0">
                <a:latin typeface="Monotype Corsiva" pitchFamily="66" charset="0"/>
              </a:rPr>
              <a:t>      2. </a:t>
            </a:r>
            <a:r>
              <a:rPr lang="ru-RU" sz="7200" dirty="0" err="1" smtClean="0">
                <a:latin typeface="Monotype Corsiva" pitchFamily="66" charset="0"/>
              </a:rPr>
              <a:t>Благоустроительные</a:t>
            </a:r>
            <a:r>
              <a:rPr lang="ru-RU" sz="7200" dirty="0" smtClean="0">
                <a:latin typeface="Monotype Corsiva" pitchFamily="66" charset="0"/>
              </a:rPr>
              <a:t> работы по приведению в порядок территории района в весенний период, </a:t>
            </a:r>
          </a:p>
          <a:p>
            <a:pPr lvl="0" algn="l"/>
            <a:r>
              <a:rPr lang="ru-RU" sz="7200" dirty="0" smtClean="0">
                <a:latin typeface="Monotype Corsiva" pitchFamily="66" charset="0"/>
              </a:rPr>
              <a:t>      3. Комплексное благоустройство территории района Солнцево, </a:t>
            </a:r>
          </a:p>
          <a:p>
            <a:pPr lvl="0" algn="l"/>
            <a:r>
              <a:rPr lang="ru-RU" sz="7200" dirty="0" smtClean="0">
                <a:latin typeface="Monotype Corsiva" pitchFamily="66" charset="0"/>
              </a:rPr>
              <a:t>      4. Выявление и вывоз брошенного, разукомплектованного автотранспорта в районе;</a:t>
            </a:r>
          </a:p>
          <a:p>
            <a:pPr lvl="0" algn="l"/>
            <a:r>
              <a:rPr lang="ru-RU" sz="7200" b="1" i="1" u="sng" dirty="0" smtClean="0">
                <a:latin typeface="Monotype Corsiva" pitchFamily="66" charset="0"/>
              </a:rPr>
              <a:t>социальная сфера</a:t>
            </a:r>
            <a:r>
              <a:rPr lang="ru-RU" sz="7200" u="sng" dirty="0" smtClean="0">
                <a:latin typeface="Monotype Corsiva" pitchFamily="66" charset="0"/>
              </a:rPr>
              <a:t> : </a:t>
            </a:r>
          </a:p>
          <a:p>
            <a:pPr lvl="0" algn="l"/>
            <a:r>
              <a:rPr lang="ru-RU" sz="7200" dirty="0" smtClean="0">
                <a:latin typeface="Monotype Corsiva" pitchFamily="66" charset="0"/>
              </a:rPr>
              <a:t>     1. </a:t>
            </a:r>
            <a:r>
              <a:rPr lang="ru-RU" sz="7200" dirty="0" err="1" smtClean="0">
                <a:latin typeface="Monotype Corsiva" pitchFamily="66" charset="0"/>
              </a:rPr>
              <a:t>Досуговая</a:t>
            </a:r>
            <a:r>
              <a:rPr lang="ru-RU" sz="7200" dirty="0" smtClean="0">
                <a:latin typeface="Monotype Corsiva" pitchFamily="66" charset="0"/>
              </a:rPr>
              <a:t>, социально-воспитательная, физкультурно-оздоровительная работа с населением </a:t>
            </a:r>
          </a:p>
          <a:p>
            <a:pPr lvl="0" algn="l"/>
            <a:r>
              <a:rPr lang="ru-RU" sz="7200" dirty="0" smtClean="0">
                <a:latin typeface="Monotype Corsiva" pitchFamily="66" charset="0"/>
              </a:rPr>
              <a:t>        по месту жительства, </a:t>
            </a:r>
          </a:p>
          <a:p>
            <a:pPr lvl="0" algn="l"/>
            <a:r>
              <a:rPr lang="ru-RU" sz="7200" dirty="0" smtClean="0">
                <a:latin typeface="Monotype Corsiva" pitchFamily="66" charset="0"/>
              </a:rPr>
              <a:t>     2. Призыв на военную службу граждан, не пребывающих в запасе, </a:t>
            </a:r>
          </a:p>
          <a:p>
            <a:pPr lvl="0" algn="l"/>
            <a:r>
              <a:rPr lang="ru-RU" sz="7200" dirty="0" smtClean="0">
                <a:latin typeface="Monotype Corsiva" pitchFamily="66" charset="0"/>
              </a:rPr>
              <a:t>     3. Работа </a:t>
            </a:r>
            <a:r>
              <a:rPr lang="ru-RU" sz="7200" dirty="0" err="1" smtClean="0">
                <a:latin typeface="Monotype Corsiva" pitchFamily="66" charset="0"/>
              </a:rPr>
              <a:t>КДНиЗП</a:t>
            </a:r>
            <a:r>
              <a:rPr lang="ru-RU" sz="7200" dirty="0" smtClean="0">
                <a:latin typeface="Monotype Corsiva" pitchFamily="66" charset="0"/>
              </a:rPr>
              <a:t> района Солнцево, </a:t>
            </a:r>
          </a:p>
          <a:p>
            <a:pPr lvl="0" algn="l"/>
            <a:r>
              <a:rPr lang="ru-RU" sz="7200" dirty="0" smtClean="0">
                <a:latin typeface="Monotype Corsiva" pitchFamily="66" charset="0"/>
              </a:rPr>
              <a:t>     4. Взаимодействие с общественными организациями и объединениями района;</a:t>
            </a:r>
          </a:p>
          <a:p>
            <a:pPr lvl="0" algn="l"/>
            <a:r>
              <a:rPr lang="ru-RU" sz="7200" b="1" i="1" u="sng" dirty="0" smtClean="0">
                <a:latin typeface="Monotype Corsiva" pitchFamily="66" charset="0"/>
              </a:rPr>
              <a:t>соблюдение правил пожарной безопасности</a:t>
            </a:r>
            <a:r>
              <a:rPr lang="ru-RU" sz="7200" u="sng" dirty="0" smtClean="0">
                <a:latin typeface="Monotype Corsiva" pitchFamily="66" charset="0"/>
              </a:rPr>
              <a:t>;</a:t>
            </a:r>
          </a:p>
          <a:p>
            <a:pPr lvl="0" algn="l"/>
            <a:r>
              <a:rPr lang="ru-RU" sz="7200" b="1" i="1" u="sng" dirty="0" smtClean="0">
                <a:latin typeface="Monotype Corsiva" pitchFamily="66" charset="0"/>
              </a:rPr>
              <a:t>сфера торговли и услуг</a:t>
            </a:r>
            <a:r>
              <a:rPr lang="ru-RU" sz="7200" u="sng" dirty="0" smtClean="0">
                <a:latin typeface="Monotype Corsiva" pitchFamily="66" charset="0"/>
              </a:rPr>
              <a:t> :</a:t>
            </a:r>
          </a:p>
          <a:p>
            <a:pPr lvl="0" algn="l"/>
            <a:r>
              <a:rPr lang="ru-RU" sz="7200" dirty="0" smtClean="0">
                <a:latin typeface="Monotype Corsiva" pitchFamily="66" charset="0"/>
              </a:rPr>
              <a:t>     1. Пресечении несанкционированной торговли, </a:t>
            </a:r>
          </a:p>
          <a:p>
            <a:pPr lvl="0" algn="l"/>
            <a:r>
              <a:rPr lang="ru-RU" sz="7200" dirty="0" smtClean="0">
                <a:latin typeface="Monotype Corsiva" pitchFamily="66" charset="0"/>
              </a:rPr>
              <a:t>     2.  О порядке размещения нестационарных торговых объектов на территории района</a:t>
            </a:r>
          </a:p>
          <a:p>
            <a:pPr lvl="0" algn="l"/>
            <a:r>
              <a:rPr lang="ru-RU" sz="7200" i="1" dirty="0" smtClean="0">
                <a:latin typeface="Monotype Corsiva" pitchFamily="66" charset="0"/>
              </a:rPr>
              <a:t>и многие другие вопросы</a:t>
            </a:r>
            <a:r>
              <a:rPr lang="ru-RU" sz="7200" dirty="0" smtClean="0">
                <a:latin typeface="Monotype Corsiva" pitchFamily="66" charset="0"/>
              </a:rPr>
              <a:t>, имеющие своей основной целью – повышение уровня и качества проживания на территории района Солнцево.</a:t>
            </a:r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48" y="428604"/>
            <a:ext cx="7851648" cy="77153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dirty="0" smtClean="0">
                <a:solidFill>
                  <a:schemeClr val="tx1"/>
                </a:solidFill>
              </a:rPr>
              <a:t>Выступления в радио-эфире. Публикации</a:t>
            </a:r>
            <a:endParaRPr lang="ru-RU" sz="4400" dirty="0">
              <a:solidFill>
                <a:schemeClr val="tx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500562" y="1357274"/>
            <a:ext cx="4286280" cy="5500726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x-none" sz="2200" smtClean="0"/>
              <a:t>26 января 2017 года на радиостанции «Радио Москвы» был проведён прямой эфир с Марией Владимировной Петросян - заместителем главы управы по работе с населением, которая не только осветила проделанную работу управы и обозначила предстоящую, но и ответила на вопросы населения. Эфир длился около 1 часа.</a:t>
            </a:r>
            <a:endParaRPr lang="ru-RU" sz="2200" dirty="0" smtClean="0"/>
          </a:p>
          <a:p>
            <a:pPr algn="ctr"/>
            <a:endParaRPr lang="ru-RU" sz="2200" dirty="0" smtClean="0"/>
          </a:p>
          <a:p>
            <a:pPr algn="ctr"/>
            <a:r>
              <a:rPr lang="x-none" sz="2200" smtClean="0"/>
              <a:t>Также по инициативе управы района осуществлялись публикации актуальных материалов по мероприятиям, проходившим на территории района.</a:t>
            </a:r>
            <a:endParaRPr lang="ru-RU" sz="2200" dirty="0" smtClean="0"/>
          </a:p>
          <a:p>
            <a:pPr algn="ctr"/>
            <a:r>
              <a:rPr lang="x-none" sz="2200" smtClean="0"/>
              <a:t>Всего было опубликовано более 20 материалов и статей, осветившие спортивные и досуговые мероприятия для разных возрастных категорий населения, проживающ</a:t>
            </a:r>
            <a:r>
              <a:rPr lang="ru-RU" sz="2200" dirty="0" smtClean="0"/>
              <a:t>его</a:t>
            </a:r>
            <a:r>
              <a:rPr lang="x-none" sz="2200" smtClean="0"/>
              <a:t> на территории района Солнцево.</a:t>
            </a:r>
            <a:endParaRPr lang="ru-RU" sz="2200" dirty="0" smtClean="0"/>
          </a:p>
          <a:p>
            <a:endParaRPr lang="ru-RU" dirty="0"/>
          </a:p>
        </p:txBody>
      </p:sp>
      <p:pic>
        <p:nvPicPr>
          <p:cNvPr id="126978" name="Picture 2" descr="Фото Maria Petrosyan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571612"/>
            <a:ext cx="4162433" cy="416243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4" name="Picture 2" descr="d:\data\sereginaei\Рабочий стол\СЕВ\ФБ 08.12.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428604"/>
            <a:ext cx="4442171" cy="407199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66915" name="Picture 3" descr="d:\data\sereginaei\Рабочий стол\СЕВ\IMG_338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2428868"/>
            <a:ext cx="4214810" cy="421481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0034" y="714356"/>
            <a:ext cx="8215370" cy="914408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Публичные слушания и общественные обсуждения</a:t>
            </a:r>
            <a:endParaRPr lang="ru-RU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42910" y="2071678"/>
            <a:ext cx="7854696" cy="1752600"/>
          </a:xfrm>
        </p:spPr>
        <p:txBody>
          <a:bodyPr>
            <a:normAutofit fontScale="25000" lnSpcReduction="20000"/>
          </a:bodyPr>
          <a:lstStyle/>
          <a:p>
            <a:endParaRPr lang="ru-RU" dirty="0" smtClean="0"/>
          </a:p>
          <a:p>
            <a:pPr algn="ctr"/>
            <a:r>
              <a:rPr lang="ru-RU" sz="9000" b="1" dirty="0" smtClean="0">
                <a:latin typeface="Times New Roman" pitchFamily="18" charset="0"/>
                <a:cs typeface="Times New Roman" pitchFamily="18" charset="0"/>
              </a:rPr>
              <a:t>На территории района Солнцево были проведены </a:t>
            </a:r>
          </a:p>
          <a:p>
            <a:pPr algn="ctr"/>
            <a:r>
              <a:rPr lang="ru-RU" sz="9000" dirty="0" smtClean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ru-RU" sz="9000" b="1" dirty="0" smtClean="0">
                <a:latin typeface="Times New Roman" pitchFamily="18" charset="0"/>
                <a:cs typeface="Times New Roman" pitchFamily="18" charset="0"/>
              </a:rPr>
              <a:t> публичных слушаний</a:t>
            </a:r>
          </a:p>
          <a:p>
            <a:pPr algn="ctr"/>
            <a:endParaRPr lang="ru-RU" sz="9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9000" dirty="0" smtClean="0">
                <a:latin typeface="Times New Roman" pitchFamily="18" charset="0"/>
                <a:cs typeface="Times New Roman" pitchFamily="18" charset="0"/>
              </a:rPr>
              <a:t>В мероприятиях приняло участие более </a:t>
            </a:r>
            <a:r>
              <a:rPr lang="ru-RU" sz="9000" b="1" dirty="0" smtClean="0">
                <a:latin typeface="Times New Roman" pitchFamily="18" charset="0"/>
                <a:cs typeface="Times New Roman" pitchFamily="18" charset="0"/>
              </a:rPr>
              <a:t>600</a:t>
            </a:r>
            <a:r>
              <a:rPr lang="x-none" sz="9000" smtClean="0">
                <a:latin typeface="Times New Roman" pitchFamily="18" charset="0"/>
                <a:cs typeface="Times New Roman" pitchFamily="18" charset="0"/>
              </a:rPr>
              <a:t> человек.</a:t>
            </a:r>
            <a:endParaRPr lang="ru-RU" sz="9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9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9000" dirty="0" smtClean="0">
                <a:latin typeface="Times New Roman" pitchFamily="18" charset="0"/>
                <a:cs typeface="Times New Roman" pitchFamily="18" charset="0"/>
              </a:rPr>
              <a:t>По результатам проведённых публичных слушаний мнения, замечания и предложения, высказанные участниками слушаний, переданы в окружную комиссию префектуры ЗАО города Москвы, для учёта в протоколе.</a:t>
            </a:r>
          </a:p>
          <a:p>
            <a:pPr algn="ctr"/>
            <a:endParaRPr lang="ru-RU" sz="9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9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9000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42910" y="5429264"/>
            <a:ext cx="792961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Также на территории района Солнцево в течение 2017 года проводились общественные обсуждения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проектов.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 мероприятиях приняло участие более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220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человек.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357159" y="857232"/>
          <a:ext cx="8358246" cy="5890205"/>
        </p:xfrm>
        <a:graphic>
          <a:graphicData uri="http://schemas.openxmlformats.org/drawingml/2006/table">
            <a:tbl>
              <a:tblPr/>
              <a:tblGrid>
                <a:gridCol w="2256234"/>
                <a:gridCol w="2034004"/>
                <a:gridCol w="2034004"/>
                <a:gridCol w="2034004"/>
              </a:tblGrid>
              <a:tr h="305596">
                <a:tc>
                  <a:txBody>
                    <a:bodyPr/>
                    <a:lstStyle/>
                    <a:p>
                      <a:pPr marL="179705" algn="ctr">
                        <a:spcAft>
                          <a:spcPts val="0"/>
                        </a:spcAft>
                      </a:pPr>
                      <a:r>
                        <a:rPr lang="ru-RU" sz="1400" b="1" kern="50" dirty="0">
                          <a:solidFill>
                            <a:schemeClr val="tx1"/>
                          </a:solidFill>
                          <a:latin typeface="Times New Roman"/>
                          <a:ea typeface="Lucida Sans Unicode"/>
                          <a:cs typeface="Times New Roman"/>
                        </a:rPr>
                        <a:t>Период голосования/ Наименование</a:t>
                      </a:r>
                      <a:endParaRPr lang="ru-RU" sz="1400" kern="50" dirty="0">
                        <a:solidFill>
                          <a:schemeClr val="tx1"/>
                        </a:solidFill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46182" marR="461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179705" algn="ctr">
                        <a:spcAft>
                          <a:spcPts val="0"/>
                        </a:spcAft>
                      </a:pPr>
                      <a:r>
                        <a:rPr lang="ru-RU" sz="1400" b="1" kern="50" dirty="0">
                          <a:solidFill>
                            <a:schemeClr val="tx1"/>
                          </a:solidFill>
                          <a:latin typeface="Times New Roman"/>
                          <a:ea typeface="Lucida Sans Unicode"/>
                          <a:cs typeface="Times New Roman"/>
                        </a:rPr>
                        <a:t>Адрес площадки/Результат голосования</a:t>
                      </a:r>
                      <a:endParaRPr lang="ru-RU" sz="1400" kern="50" dirty="0">
                        <a:solidFill>
                          <a:schemeClr val="tx1"/>
                        </a:solidFill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46182" marR="461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63989">
                <a:tc>
                  <a:txBody>
                    <a:bodyPr/>
                    <a:lstStyle/>
                    <a:p>
                      <a:pPr marL="179705" algn="just">
                        <a:spcAft>
                          <a:spcPts val="0"/>
                        </a:spcAft>
                      </a:pPr>
                      <a:r>
                        <a:rPr lang="ru-RU" sz="1400" kern="50" dirty="0">
                          <a:solidFill>
                            <a:schemeClr val="bg1"/>
                          </a:solidFill>
                          <a:latin typeface="Times New Roman"/>
                          <a:ea typeface="Lucida Sans Unicode"/>
                          <a:cs typeface="Times New Roman"/>
                        </a:rPr>
                        <a:t>с 25 января по 15 февраля</a:t>
                      </a:r>
                      <a:r>
                        <a:rPr lang="ru-RU" sz="1400" b="1" kern="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x-none" sz="1400" b="1" ker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Благоустройство детской площадки в Солнцево (часть 1)</a:t>
                      </a:r>
                      <a:endParaRPr lang="ru-RU" sz="1400" kern="50" dirty="0">
                        <a:solidFill>
                          <a:schemeClr val="bg1"/>
                        </a:solidFill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46182" marR="46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spcAft>
                          <a:spcPts val="0"/>
                        </a:spcAft>
                      </a:pPr>
                      <a:r>
                        <a:rPr lang="ru-RU" sz="1400" b="1" kern="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</a:t>
                      </a:r>
                      <a:r>
                        <a:rPr lang="x-none" sz="1400" b="1" ker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л. Главмосстроя, д. 7</a:t>
                      </a:r>
                      <a:endParaRPr lang="ru-RU" sz="1400" b="1" kern="50" dirty="0">
                        <a:solidFill>
                          <a:schemeClr val="bg1"/>
                        </a:solidFill>
                        <a:latin typeface="Times New Roman"/>
                        <a:ea typeface="Lucida Sans Unicode"/>
                        <a:cs typeface="Mangal"/>
                      </a:endParaRPr>
                    </a:p>
                    <a:p>
                      <a:pPr marL="179705" algn="just">
                        <a:spcAft>
                          <a:spcPts val="0"/>
                        </a:spcAft>
                      </a:pPr>
                      <a:r>
                        <a:rPr lang="x-none" sz="1400" b="1" ker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645</a:t>
                      </a:r>
                      <a:r>
                        <a:rPr lang="ru-RU" sz="1400" b="1" kern="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голосов - </a:t>
                      </a:r>
                      <a:r>
                        <a:rPr lang="x-none" sz="1400" b="1" ker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33,23%</a:t>
                      </a:r>
                      <a:endParaRPr lang="ru-RU" sz="1400" b="1" kern="50" dirty="0">
                        <a:solidFill>
                          <a:schemeClr val="bg1"/>
                        </a:solidFill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46182" marR="46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spcAft>
                          <a:spcPts val="0"/>
                        </a:spcAft>
                      </a:pPr>
                      <a:r>
                        <a:rPr lang="ru-RU" sz="1400" b="1" kern="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</a:t>
                      </a:r>
                      <a:r>
                        <a:rPr lang="x-none" sz="1400" b="1" ker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л. Богданова, д. 14, корп. 1</a:t>
                      </a:r>
                      <a:endParaRPr lang="ru-RU" sz="1400" b="1" kern="50" dirty="0">
                        <a:solidFill>
                          <a:schemeClr val="bg1"/>
                        </a:solidFill>
                        <a:latin typeface="Times New Roman"/>
                        <a:ea typeface="Lucida Sans Unicode"/>
                        <a:cs typeface="Mangal"/>
                      </a:endParaRPr>
                    </a:p>
                    <a:p>
                      <a:pPr marL="179705" algn="just">
                        <a:spcAft>
                          <a:spcPts val="0"/>
                        </a:spcAft>
                      </a:pPr>
                      <a:r>
                        <a:rPr lang="x-none" sz="1400" b="1" ker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279</a:t>
                      </a:r>
                      <a:r>
                        <a:rPr lang="ru-RU" sz="1400" b="1" kern="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голосов - </a:t>
                      </a:r>
                      <a:r>
                        <a:rPr lang="x-none" sz="1400" b="1" ker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14,37%</a:t>
                      </a:r>
                      <a:endParaRPr lang="ru-RU" sz="1400" b="1" kern="50" dirty="0">
                        <a:solidFill>
                          <a:schemeClr val="bg1"/>
                        </a:solidFill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46182" marR="46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spcAft>
                          <a:spcPts val="0"/>
                        </a:spcAft>
                      </a:pPr>
                      <a:r>
                        <a:rPr lang="x-none" sz="1400" b="1" ker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Солнцевский проспект, д. 6, корп. 1</a:t>
                      </a:r>
                      <a:endParaRPr lang="ru-RU" sz="1400" b="1" kern="50" dirty="0">
                        <a:solidFill>
                          <a:schemeClr val="bg1"/>
                        </a:solidFill>
                        <a:latin typeface="Times New Roman"/>
                        <a:ea typeface="Lucida Sans Unicode"/>
                        <a:cs typeface="Mangal"/>
                      </a:endParaRPr>
                    </a:p>
                    <a:p>
                      <a:pPr marL="179705" algn="just">
                        <a:spcAft>
                          <a:spcPts val="0"/>
                        </a:spcAft>
                      </a:pPr>
                      <a:r>
                        <a:rPr lang="x-none" sz="1400" b="1" ker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562</a:t>
                      </a:r>
                      <a:r>
                        <a:rPr lang="ru-RU" sz="1400" b="1" kern="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голоса - </a:t>
                      </a:r>
                      <a:r>
                        <a:rPr lang="x-none" sz="1400" b="1" ker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28,95%</a:t>
                      </a:r>
                      <a:endParaRPr lang="ru-RU" sz="1400" b="1" kern="50" dirty="0">
                        <a:solidFill>
                          <a:schemeClr val="bg1"/>
                        </a:solidFill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46182" marR="46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</a:tr>
              <a:tr h="458395">
                <a:tc>
                  <a:txBody>
                    <a:bodyPr/>
                    <a:lstStyle/>
                    <a:p>
                      <a:pPr marL="179705" algn="just">
                        <a:spcAft>
                          <a:spcPts val="0"/>
                        </a:spcAft>
                      </a:pPr>
                      <a:r>
                        <a:rPr lang="ru-RU" sz="1400" kern="50" dirty="0">
                          <a:solidFill>
                            <a:schemeClr val="bg1"/>
                          </a:solidFill>
                          <a:latin typeface="Times New Roman"/>
                          <a:ea typeface="Lucida Sans Unicode"/>
                          <a:cs typeface="Times New Roman"/>
                        </a:rPr>
                        <a:t>Тип площадки</a:t>
                      </a:r>
                      <a:endParaRPr lang="ru-RU" sz="1400" kern="50" dirty="0">
                        <a:solidFill>
                          <a:schemeClr val="bg1"/>
                        </a:solidFill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46182" marR="46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marL="179705" algn="just">
                        <a:spcAft>
                          <a:spcPts val="0"/>
                        </a:spcAft>
                      </a:pPr>
                      <a:r>
                        <a:rPr lang="ru-RU" sz="1400" kern="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«Паровоз»</a:t>
                      </a:r>
                      <a:endParaRPr lang="ru-RU" sz="1400" kern="50" dirty="0">
                        <a:solidFill>
                          <a:schemeClr val="bg1"/>
                        </a:solidFill>
                        <a:latin typeface="Times New Roman"/>
                        <a:ea typeface="Lucida Sans Unicode"/>
                        <a:cs typeface="Mangal"/>
                      </a:endParaRPr>
                    </a:p>
                    <a:p>
                      <a:pPr marL="179705" algn="just">
                        <a:spcAft>
                          <a:spcPts val="0"/>
                        </a:spcAft>
                      </a:pPr>
                      <a:r>
                        <a:rPr lang="x-none" sz="1400" ker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991</a:t>
                      </a:r>
                      <a:r>
                        <a:rPr lang="ru-RU" sz="1400" kern="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голос - </a:t>
                      </a:r>
                      <a:r>
                        <a:rPr lang="x-none" sz="1400" ker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66,69%</a:t>
                      </a:r>
                      <a:endParaRPr lang="ru-RU" sz="1400" kern="50" dirty="0">
                        <a:solidFill>
                          <a:schemeClr val="bg1"/>
                        </a:solidFill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46182" marR="46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marL="179705" algn="just">
                        <a:spcAft>
                          <a:spcPts val="0"/>
                        </a:spcAft>
                      </a:pPr>
                      <a:r>
                        <a:rPr lang="ru-RU" sz="1400" kern="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«Космос»</a:t>
                      </a:r>
                      <a:endParaRPr lang="ru-RU" sz="1400" kern="50" dirty="0">
                        <a:solidFill>
                          <a:schemeClr val="bg1"/>
                        </a:solidFill>
                        <a:latin typeface="Times New Roman"/>
                        <a:ea typeface="Lucida Sans Unicode"/>
                        <a:cs typeface="Mangal"/>
                      </a:endParaRPr>
                    </a:p>
                    <a:p>
                      <a:pPr marL="179705" algn="just">
                        <a:spcAft>
                          <a:spcPts val="0"/>
                        </a:spcAft>
                      </a:pPr>
                      <a:r>
                        <a:rPr lang="x-none" sz="1400" ker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192</a:t>
                      </a:r>
                      <a:r>
                        <a:rPr lang="ru-RU" sz="1400" kern="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голоса - </a:t>
                      </a:r>
                      <a:r>
                        <a:rPr lang="x-none" sz="1400" ker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12,92%</a:t>
                      </a:r>
                      <a:endParaRPr lang="ru-RU" sz="1400" kern="50" dirty="0">
                        <a:solidFill>
                          <a:schemeClr val="bg1"/>
                        </a:solidFill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46182" marR="46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marL="179705" algn="just">
                        <a:spcAft>
                          <a:spcPts val="0"/>
                        </a:spcAft>
                      </a:pPr>
                      <a:r>
                        <a:rPr lang="ru-RU" sz="1400" ker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«Джаз»</a:t>
                      </a:r>
                      <a:endParaRPr lang="ru-RU" sz="1400" kern="50">
                        <a:solidFill>
                          <a:schemeClr val="bg1"/>
                        </a:solidFill>
                        <a:latin typeface="Times New Roman"/>
                        <a:ea typeface="Lucida Sans Unicode"/>
                        <a:cs typeface="Mangal"/>
                      </a:endParaRPr>
                    </a:p>
                    <a:p>
                      <a:pPr marL="179705" algn="just">
                        <a:spcAft>
                          <a:spcPts val="0"/>
                        </a:spcAft>
                      </a:pPr>
                      <a:r>
                        <a:rPr lang="x-none" sz="1400" ker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277</a:t>
                      </a:r>
                      <a:r>
                        <a:rPr lang="ru-RU" sz="1400" ker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голосов - </a:t>
                      </a:r>
                      <a:r>
                        <a:rPr lang="x-none" sz="1400" ker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18,64%</a:t>
                      </a:r>
                      <a:endParaRPr lang="ru-RU" sz="1400" kern="50">
                        <a:solidFill>
                          <a:schemeClr val="bg1"/>
                        </a:solidFill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46182" marR="46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</a:tr>
              <a:tr h="916787">
                <a:tc>
                  <a:txBody>
                    <a:bodyPr/>
                    <a:lstStyle/>
                    <a:p>
                      <a:pPr marL="179705" algn="just">
                        <a:spcAft>
                          <a:spcPts val="0"/>
                        </a:spcAft>
                      </a:pPr>
                      <a:r>
                        <a:rPr lang="ru-RU" sz="1400" kern="50" dirty="0">
                          <a:solidFill>
                            <a:schemeClr val="bg1"/>
                          </a:solidFill>
                          <a:latin typeface="Times New Roman"/>
                          <a:ea typeface="Lucida Sans Unicode"/>
                          <a:cs typeface="Times New Roman"/>
                        </a:rPr>
                        <a:t>с 31 января по 21 февраля</a:t>
                      </a:r>
                      <a:r>
                        <a:rPr lang="ru-RU" sz="1400" b="1" kern="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x-none" sz="1400" b="1" ker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Благоустройство спортивной площадки в Солнцево</a:t>
                      </a:r>
                      <a:endParaRPr lang="ru-RU" sz="1400" kern="50" dirty="0">
                        <a:solidFill>
                          <a:schemeClr val="bg1"/>
                        </a:solidFill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46182" marR="46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179705" algn="just">
                        <a:spcAft>
                          <a:spcPts val="0"/>
                        </a:spcAft>
                      </a:pPr>
                      <a:r>
                        <a:rPr lang="ru-RU" sz="1400" kern="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</a:t>
                      </a:r>
                      <a:r>
                        <a:rPr lang="x-none" sz="1400" ker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л. 50 лет Октября, д. 6</a:t>
                      </a:r>
                      <a:endParaRPr lang="ru-RU" sz="1400" kern="50" dirty="0">
                        <a:solidFill>
                          <a:schemeClr val="bg1"/>
                        </a:solidFill>
                        <a:latin typeface="Times New Roman"/>
                        <a:ea typeface="Lucida Sans Unicode"/>
                        <a:cs typeface="Mangal"/>
                      </a:endParaRPr>
                    </a:p>
                    <a:p>
                      <a:pPr marL="179705" algn="just">
                        <a:spcAft>
                          <a:spcPts val="0"/>
                        </a:spcAft>
                      </a:pPr>
                      <a:r>
                        <a:rPr lang="x-none" sz="1400" ker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783</a:t>
                      </a:r>
                      <a:r>
                        <a:rPr lang="ru-RU" sz="1400" kern="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голоса - </a:t>
                      </a:r>
                      <a:r>
                        <a:rPr lang="x-none" sz="1400" ker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41,28%</a:t>
                      </a:r>
                      <a:endParaRPr lang="ru-RU" sz="1400" kern="50" dirty="0">
                        <a:solidFill>
                          <a:schemeClr val="bg1"/>
                        </a:solidFill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46182" marR="46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179705" algn="just">
                        <a:spcAft>
                          <a:spcPts val="0"/>
                        </a:spcAft>
                      </a:pPr>
                      <a:r>
                        <a:rPr lang="ru-RU" sz="1400" kern="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</a:t>
                      </a:r>
                      <a:r>
                        <a:rPr lang="x-none" sz="1400" ker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л. Авиаторов, д. 11</a:t>
                      </a:r>
                      <a:endParaRPr lang="ru-RU" sz="1400" kern="50" dirty="0">
                        <a:solidFill>
                          <a:schemeClr val="bg1"/>
                        </a:solidFill>
                        <a:latin typeface="Times New Roman"/>
                        <a:ea typeface="Lucida Sans Unicode"/>
                        <a:cs typeface="Mangal"/>
                      </a:endParaRPr>
                    </a:p>
                    <a:p>
                      <a:pPr marL="179705" algn="just">
                        <a:spcAft>
                          <a:spcPts val="0"/>
                        </a:spcAft>
                      </a:pPr>
                      <a:r>
                        <a:rPr lang="x-none" sz="1400" ker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600</a:t>
                      </a:r>
                      <a:r>
                        <a:rPr lang="ru-RU" sz="1400" kern="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голосов - </a:t>
                      </a:r>
                      <a:r>
                        <a:rPr lang="x-none" sz="1400" ker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31,63%</a:t>
                      </a:r>
                      <a:endParaRPr lang="ru-RU" sz="1400" kern="50" dirty="0">
                        <a:solidFill>
                          <a:schemeClr val="bg1"/>
                        </a:solidFill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46182" marR="46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179705" algn="just">
                        <a:spcAft>
                          <a:spcPts val="0"/>
                        </a:spcAft>
                      </a:pPr>
                      <a:r>
                        <a:rPr lang="ru-RU" sz="1400" ker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</a:t>
                      </a:r>
                      <a:r>
                        <a:rPr lang="x-none" sz="1400" ker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л. Наро-Фоминская, д. 1</a:t>
                      </a:r>
                      <a:endParaRPr lang="ru-RU" sz="1400" kern="50">
                        <a:solidFill>
                          <a:schemeClr val="bg1"/>
                        </a:solidFill>
                        <a:latin typeface="Times New Roman"/>
                        <a:ea typeface="Lucida Sans Unicode"/>
                        <a:cs typeface="Mangal"/>
                      </a:endParaRPr>
                    </a:p>
                    <a:p>
                      <a:pPr marL="179705" algn="just">
                        <a:spcAft>
                          <a:spcPts val="0"/>
                        </a:spcAft>
                      </a:pPr>
                      <a:r>
                        <a:rPr lang="x-none" sz="1400" ker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208</a:t>
                      </a:r>
                      <a:r>
                        <a:rPr lang="ru-RU" sz="1400" ker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голосов - </a:t>
                      </a:r>
                      <a:r>
                        <a:rPr lang="x-none" sz="1400" ker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10,96%</a:t>
                      </a:r>
                      <a:endParaRPr lang="ru-RU" sz="1400" kern="50">
                        <a:solidFill>
                          <a:schemeClr val="bg1"/>
                        </a:solidFill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46182" marR="46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</a:tr>
              <a:tr h="611193">
                <a:tc>
                  <a:txBody>
                    <a:bodyPr/>
                    <a:lstStyle/>
                    <a:p>
                      <a:pPr marL="179705" algn="just">
                        <a:spcAft>
                          <a:spcPts val="0"/>
                        </a:spcAft>
                      </a:pPr>
                      <a:r>
                        <a:rPr lang="ru-RU" sz="1400" kern="50">
                          <a:solidFill>
                            <a:schemeClr val="bg1"/>
                          </a:solidFill>
                          <a:latin typeface="Times New Roman"/>
                          <a:ea typeface="Lucida Sans Unicode"/>
                          <a:cs typeface="Times New Roman"/>
                        </a:rPr>
                        <a:t>Вид площадки</a:t>
                      </a:r>
                      <a:endParaRPr lang="ru-RU" sz="1400" kern="50">
                        <a:solidFill>
                          <a:schemeClr val="bg1"/>
                        </a:solidFill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46182" marR="46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179705" algn="just">
                        <a:spcAft>
                          <a:spcPts val="0"/>
                        </a:spcAft>
                      </a:pPr>
                      <a:r>
                        <a:rPr lang="ru-RU" sz="1400" kern="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футбол</a:t>
                      </a:r>
                      <a:endParaRPr lang="ru-RU" sz="1400" kern="50" dirty="0">
                        <a:solidFill>
                          <a:schemeClr val="bg1"/>
                        </a:solidFill>
                        <a:latin typeface="Times New Roman"/>
                        <a:ea typeface="Lucida Sans Unicode"/>
                        <a:cs typeface="Mangal"/>
                      </a:endParaRPr>
                    </a:p>
                    <a:p>
                      <a:pPr marL="179705" algn="just">
                        <a:spcAft>
                          <a:spcPts val="0"/>
                        </a:spcAft>
                      </a:pPr>
                      <a:r>
                        <a:rPr lang="x-none" sz="1400" ker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168</a:t>
                      </a:r>
                      <a:r>
                        <a:rPr lang="ru-RU" sz="1400" kern="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голосов - </a:t>
                      </a:r>
                      <a:r>
                        <a:rPr lang="x-none" sz="1400" ker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10,56%</a:t>
                      </a:r>
                      <a:endParaRPr lang="ru-RU" sz="1400" kern="50" dirty="0">
                        <a:solidFill>
                          <a:schemeClr val="bg1"/>
                        </a:solidFill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46182" marR="46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179705" algn="just">
                        <a:spcAft>
                          <a:spcPts val="0"/>
                        </a:spcAft>
                      </a:pPr>
                      <a:r>
                        <a:rPr lang="ru-RU" sz="1400" kern="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баскетбол</a:t>
                      </a:r>
                      <a:endParaRPr lang="ru-RU" sz="1400" kern="50" dirty="0">
                        <a:solidFill>
                          <a:schemeClr val="bg1"/>
                        </a:solidFill>
                        <a:latin typeface="Times New Roman"/>
                        <a:ea typeface="Lucida Sans Unicode"/>
                        <a:cs typeface="Mangal"/>
                      </a:endParaRPr>
                    </a:p>
                    <a:p>
                      <a:pPr marL="179705" algn="just">
                        <a:spcAft>
                          <a:spcPts val="0"/>
                        </a:spcAft>
                      </a:pPr>
                      <a:r>
                        <a:rPr lang="x-none" sz="1400" ker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52</a:t>
                      </a:r>
                      <a:r>
                        <a:rPr lang="ru-RU" sz="1400" kern="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голоса - </a:t>
                      </a:r>
                      <a:r>
                        <a:rPr lang="x-none" sz="1400" ker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3,27%</a:t>
                      </a:r>
                      <a:endParaRPr lang="ru-RU" sz="1400" kern="50" dirty="0">
                        <a:solidFill>
                          <a:schemeClr val="bg1"/>
                        </a:solidFill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46182" marR="46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179705" algn="just">
                        <a:spcAft>
                          <a:spcPts val="0"/>
                        </a:spcAft>
                      </a:pPr>
                      <a:r>
                        <a:rPr lang="ru-RU" sz="1400" kern="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многофункциональная</a:t>
                      </a:r>
                      <a:endParaRPr lang="ru-RU" sz="1400" kern="50" dirty="0">
                        <a:solidFill>
                          <a:schemeClr val="bg1"/>
                        </a:solidFill>
                        <a:latin typeface="Times New Roman"/>
                        <a:ea typeface="Lucida Sans Unicode"/>
                        <a:cs typeface="Mangal"/>
                      </a:endParaRPr>
                    </a:p>
                    <a:p>
                      <a:pPr marL="179705" algn="just">
                        <a:spcAft>
                          <a:spcPts val="0"/>
                        </a:spcAft>
                      </a:pPr>
                      <a:r>
                        <a:rPr lang="x-none" sz="1400" ker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1 362</a:t>
                      </a:r>
                      <a:r>
                        <a:rPr lang="ru-RU" sz="1400" kern="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голоса - </a:t>
                      </a:r>
                      <a:r>
                        <a:rPr lang="x-none" sz="1400" ker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85,61%</a:t>
                      </a:r>
                      <a:endParaRPr lang="ru-RU" sz="1400" kern="50" dirty="0">
                        <a:solidFill>
                          <a:schemeClr val="bg1"/>
                        </a:solidFill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46182" marR="46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</a:tr>
              <a:tr h="763989">
                <a:tc>
                  <a:txBody>
                    <a:bodyPr/>
                    <a:lstStyle/>
                    <a:p>
                      <a:pPr marL="179705" algn="just">
                        <a:spcAft>
                          <a:spcPts val="0"/>
                        </a:spcAft>
                      </a:pPr>
                      <a:r>
                        <a:rPr lang="ru-RU" sz="1400" kern="50">
                          <a:solidFill>
                            <a:schemeClr val="bg1"/>
                          </a:solidFill>
                          <a:latin typeface="Times New Roman"/>
                          <a:ea typeface="Lucida Sans Unicode"/>
                          <a:cs typeface="Times New Roman"/>
                        </a:rPr>
                        <a:t>с 01 по 22 февраля</a:t>
                      </a:r>
                      <a:r>
                        <a:rPr lang="ru-RU" sz="1400" b="1" ker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x-none" sz="1400" b="1" ker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Благоустройство детской площадки в Солнцево (часть </a:t>
                      </a:r>
                      <a:r>
                        <a:rPr lang="ru-RU" sz="1400" b="1" ker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r>
                        <a:rPr lang="x-none" sz="1400" b="1" ker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)</a:t>
                      </a:r>
                      <a:endParaRPr lang="ru-RU" sz="1400" kern="50">
                        <a:solidFill>
                          <a:schemeClr val="bg1"/>
                        </a:solidFill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46182" marR="46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spcAft>
                          <a:spcPts val="0"/>
                        </a:spcAft>
                      </a:pPr>
                      <a:r>
                        <a:rPr lang="ru-RU" sz="1400" b="1" kern="50" dirty="0">
                          <a:solidFill>
                            <a:schemeClr val="bg1"/>
                          </a:solidFill>
                          <a:latin typeface="Times New Roman"/>
                          <a:ea typeface="Lucida Sans Unicode"/>
                          <a:cs typeface="Times New Roman"/>
                        </a:rPr>
                        <a:t>ул. Главмосстроя, д. 8</a:t>
                      </a:r>
                      <a:endParaRPr lang="ru-RU" sz="1400" b="1" kern="50" dirty="0">
                        <a:solidFill>
                          <a:schemeClr val="bg1"/>
                        </a:solidFill>
                        <a:latin typeface="Times New Roman"/>
                        <a:ea typeface="Lucida Sans Unicode"/>
                        <a:cs typeface="Mangal"/>
                      </a:endParaRPr>
                    </a:p>
                    <a:p>
                      <a:pPr marL="179705" algn="just">
                        <a:spcAft>
                          <a:spcPts val="0"/>
                        </a:spcAft>
                      </a:pPr>
                      <a:r>
                        <a:rPr lang="ru-RU" sz="1400" b="1" kern="50" dirty="0">
                          <a:solidFill>
                            <a:schemeClr val="bg1"/>
                          </a:solidFill>
                          <a:latin typeface="Times New Roman"/>
                          <a:ea typeface="Lucida Sans Unicode"/>
                          <a:cs typeface="Times New Roman"/>
                        </a:rPr>
                        <a:t>573 голоса - 29,95%</a:t>
                      </a:r>
                      <a:endParaRPr lang="ru-RU" sz="1400" b="1" kern="50" dirty="0">
                        <a:solidFill>
                          <a:schemeClr val="bg1"/>
                        </a:solidFill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46182" marR="46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spcAft>
                          <a:spcPts val="0"/>
                        </a:spcAft>
                      </a:pPr>
                      <a:r>
                        <a:rPr lang="ru-RU" sz="1400" b="1" kern="50" dirty="0">
                          <a:solidFill>
                            <a:schemeClr val="bg1"/>
                          </a:solidFill>
                          <a:latin typeface="Times New Roman"/>
                          <a:ea typeface="Lucida Sans Unicode"/>
                          <a:cs typeface="Times New Roman"/>
                        </a:rPr>
                        <a:t>Солнцевский проспект, </a:t>
                      </a:r>
                      <a:r>
                        <a:rPr lang="ru-RU" sz="1400" b="1" kern="50" dirty="0" smtClean="0">
                          <a:solidFill>
                            <a:schemeClr val="bg1"/>
                          </a:solidFill>
                          <a:latin typeface="Times New Roman"/>
                          <a:ea typeface="Lucida Sans Unicode"/>
                          <a:cs typeface="Times New Roman"/>
                        </a:rPr>
                        <a:t>д</a:t>
                      </a:r>
                      <a:r>
                        <a:rPr lang="ru-RU" sz="1400" b="1" kern="50" dirty="0">
                          <a:solidFill>
                            <a:schemeClr val="bg1"/>
                          </a:solidFill>
                          <a:latin typeface="Times New Roman"/>
                          <a:ea typeface="Lucida Sans Unicode"/>
                          <a:cs typeface="Times New Roman"/>
                        </a:rPr>
                        <a:t>. 19 корп.2</a:t>
                      </a:r>
                      <a:endParaRPr lang="ru-RU" sz="1400" b="1" kern="50" dirty="0">
                        <a:solidFill>
                          <a:schemeClr val="bg1"/>
                        </a:solidFill>
                        <a:latin typeface="Times New Roman"/>
                        <a:ea typeface="Lucida Sans Unicode"/>
                        <a:cs typeface="Mangal"/>
                      </a:endParaRPr>
                    </a:p>
                    <a:p>
                      <a:pPr marL="179705" algn="just">
                        <a:spcAft>
                          <a:spcPts val="0"/>
                        </a:spcAft>
                      </a:pPr>
                      <a:r>
                        <a:rPr lang="ru-RU" sz="1400" b="1" kern="50" dirty="0">
                          <a:solidFill>
                            <a:schemeClr val="bg1"/>
                          </a:solidFill>
                          <a:latin typeface="Times New Roman"/>
                          <a:ea typeface="Lucida Sans Unicode"/>
                          <a:cs typeface="Times New Roman"/>
                        </a:rPr>
                        <a:t>389 голосов - 20,33%</a:t>
                      </a:r>
                      <a:endParaRPr lang="ru-RU" sz="1400" b="1" kern="50" dirty="0">
                        <a:solidFill>
                          <a:schemeClr val="bg1"/>
                        </a:solidFill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46182" marR="46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spcAft>
                          <a:spcPts val="0"/>
                        </a:spcAft>
                      </a:pPr>
                      <a:r>
                        <a:rPr lang="ru-RU" sz="1400" b="1" kern="50" dirty="0">
                          <a:solidFill>
                            <a:schemeClr val="bg1"/>
                          </a:solidFill>
                          <a:latin typeface="Times New Roman"/>
                          <a:ea typeface="Lucida Sans Unicode"/>
                          <a:cs typeface="Times New Roman"/>
                        </a:rPr>
                        <a:t>Солнцевский проспект, д. 14</a:t>
                      </a:r>
                      <a:endParaRPr lang="ru-RU" sz="1400" b="1" kern="50" dirty="0">
                        <a:solidFill>
                          <a:schemeClr val="bg1"/>
                        </a:solidFill>
                        <a:latin typeface="Times New Roman"/>
                        <a:ea typeface="Lucida Sans Unicode"/>
                        <a:cs typeface="Mangal"/>
                      </a:endParaRPr>
                    </a:p>
                    <a:p>
                      <a:pPr marL="179705" algn="just">
                        <a:spcAft>
                          <a:spcPts val="0"/>
                        </a:spcAft>
                      </a:pPr>
                      <a:r>
                        <a:rPr lang="ru-RU" sz="1400" b="1" kern="50" dirty="0">
                          <a:solidFill>
                            <a:schemeClr val="bg1"/>
                          </a:solidFill>
                          <a:latin typeface="Times New Roman"/>
                          <a:ea typeface="Lucida Sans Unicode"/>
                          <a:cs typeface="Times New Roman"/>
                        </a:rPr>
                        <a:t>516 голосов - 26,97%</a:t>
                      </a:r>
                      <a:endParaRPr lang="ru-RU" sz="1400" b="1" kern="50" dirty="0">
                        <a:solidFill>
                          <a:schemeClr val="bg1"/>
                        </a:solidFill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46182" marR="46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  <a:tr h="458395">
                <a:tc>
                  <a:txBody>
                    <a:bodyPr/>
                    <a:lstStyle/>
                    <a:p>
                      <a:pPr marL="179705" algn="just">
                        <a:spcAft>
                          <a:spcPts val="0"/>
                        </a:spcAft>
                      </a:pPr>
                      <a:r>
                        <a:rPr lang="ru-RU" sz="1400" kern="50">
                          <a:solidFill>
                            <a:schemeClr val="bg1"/>
                          </a:solidFill>
                          <a:latin typeface="Times New Roman"/>
                          <a:ea typeface="Lucida Sans Unicode"/>
                          <a:cs typeface="Times New Roman"/>
                        </a:rPr>
                        <a:t>Тип площадки</a:t>
                      </a:r>
                      <a:endParaRPr lang="ru-RU" sz="1400" kern="50">
                        <a:solidFill>
                          <a:schemeClr val="bg1"/>
                        </a:solidFill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46182" marR="46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179705" algn="just">
                        <a:spcAft>
                          <a:spcPts val="0"/>
                        </a:spcAft>
                      </a:pPr>
                      <a:r>
                        <a:rPr lang="ru-RU" sz="1400" kern="50" dirty="0">
                          <a:solidFill>
                            <a:schemeClr val="bg1"/>
                          </a:solidFill>
                          <a:latin typeface="Times New Roman"/>
                          <a:ea typeface="Lucida Sans Unicode"/>
                          <a:cs typeface="Times New Roman"/>
                        </a:rPr>
                        <a:t>Эскиз 1</a:t>
                      </a:r>
                      <a:endParaRPr lang="ru-RU" sz="1400" kern="50" dirty="0">
                        <a:solidFill>
                          <a:schemeClr val="bg1"/>
                        </a:solidFill>
                        <a:latin typeface="Times New Roman"/>
                        <a:ea typeface="Lucida Sans Unicode"/>
                        <a:cs typeface="Mangal"/>
                      </a:endParaRPr>
                    </a:p>
                    <a:p>
                      <a:pPr marL="179705" algn="just">
                        <a:spcAft>
                          <a:spcPts val="0"/>
                        </a:spcAft>
                      </a:pPr>
                      <a:r>
                        <a:rPr lang="ru-RU" sz="1400" kern="50" dirty="0">
                          <a:solidFill>
                            <a:schemeClr val="bg1"/>
                          </a:solidFill>
                          <a:latin typeface="Times New Roman"/>
                          <a:ea typeface="Lucida Sans Unicode"/>
                          <a:cs typeface="Times New Roman"/>
                        </a:rPr>
                        <a:t>813 голосов - 55,01%</a:t>
                      </a:r>
                      <a:endParaRPr lang="ru-RU" sz="1400" kern="50" dirty="0">
                        <a:solidFill>
                          <a:schemeClr val="bg1"/>
                        </a:solidFill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46182" marR="46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179705" algn="just">
                        <a:spcAft>
                          <a:spcPts val="0"/>
                        </a:spcAft>
                      </a:pPr>
                      <a:r>
                        <a:rPr lang="ru-RU" sz="1400" kern="50" dirty="0">
                          <a:solidFill>
                            <a:schemeClr val="bg1"/>
                          </a:solidFill>
                          <a:latin typeface="Times New Roman"/>
                          <a:ea typeface="Lucida Sans Unicode"/>
                          <a:cs typeface="Times New Roman"/>
                        </a:rPr>
                        <a:t>Эскиз 2</a:t>
                      </a:r>
                      <a:endParaRPr lang="ru-RU" sz="1400" kern="50" dirty="0">
                        <a:solidFill>
                          <a:schemeClr val="bg1"/>
                        </a:solidFill>
                        <a:latin typeface="Times New Roman"/>
                        <a:ea typeface="Lucida Sans Unicode"/>
                        <a:cs typeface="Mangal"/>
                      </a:endParaRPr>
                    </a:p>
                    <a:p>
                      <a:pPr marL="179705" algn="just">
                        <a:spcAft>
                          <a:spcPts val="0"/>
                        </a:spcAft>
                      </a:pPr>
                      <a:r>
                        <a:rPr lang="ru-RU" sz="1400" kern="50" dirty="0">
                          <a:solidFill>
                            <a:schemeClr val="bg1"/>
                          </a:solidFill>
                          <a:latin typeface="Times New Roman"/>
                          <a:ea typeface="Lucida Sans Unicode"/>
                          <a:cs typeface="Times New Roman"/>
                        </a:rPr>
                        <a:t>176 голосов - 11,91%</a:t>
                      </a:r>
                      <a:endParaRPr lang="ru-RU" sz="1400" kern="50" dirty="0">
                        <a:solidFill>
                          <a:schemeClr val="bg1"/>
                        </a:solidFill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46182" marR="46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179705" algn="just">
                        <a:spcAft>
                          <a:spcPts val="0"/>
                        </a:spcAft>
                      </a:pPr>
                      <a:r>
                        <a:rPr lang="ru-RU" sz="1400" kern="50" dirty="0">
                          <a:solidFill>
                            <a:schemeClr val="bg1"/>
                          </a:solidFill>
                          <a:latin typeface="Times New Roman"/>
                          <a:ea typeface="Lucida Sans Unicode"/>
                          <a:cs typeface="Times New Roman"/>
                        </a:rPr>
                        <a:t>Эскиз 3</a:t>
                      </a:r>
                      <a:endParaRPr lang="ru-RU" sz="1400" kern="50" dirty="0">
                        <a:solidFill>
                          <a:schemeClr val="bg1"/>
                        </a:solidFill>
                        <a:latin typeface="Times New Roman"/>
                        <a:ea typeface="Lucida Sans Unicode"/>
                        <a:cs typeface="Mangal"/>
                      </a:endParaRPr>
                    </a:p>
                    <a:p>
                      <a:pPr marL="179705" algn="just">
                        <a:spcAft>
                          <a:spcPts val="0"/>
                        </a:spcAft>
                      </a:pPr>
                      <a:r>
                        <a:rPr lang="ru-RU" sz="1400" kern="50" dirty="0">
                          <a:solidFill>
                            <a:schemeClr val="bg1"/>
                          </a:solidFill>
                          <a:latin typeface="Times New Roman"/>
                          <a:ea typeface="Lucida Sans Unicode"/>
                          <a:cs typeface="Times New Roman"/>
                        </a:rPr>
                        <a:t>465 голосов - 31,46%</a:t>
                      </a:r>
                      <a:endParaRPr lang="ru-RU" sz="1400" kern="50" dirty="0">
                        <a:solidFill>
                          <a:schemeClr val="bg1"/>
                        </a:solidFill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46182" marR="46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  <a:tr h="763989">
                <a:tc>
                  <a:txBody>
                    <a:bodyPr/>
                    <a:lstStyle/>
                    <a:p>
                      <a:pPr marL="179705" algn="just">
                        <a:spcAft>
                          <a:spcPts val="0"/>
                        </a:spcAft>
                      </a:pPr>
                      <a:r>
                        <a:rPr lang="ru-RU" sz="1400" kern="50">
                          <a:solidFill>
                            <a:schemeClr val="bg1"/>
                          </a:solidFill>
                          <a:latin typeface="Times New Roman"/>
                          <a:ea typeface="Lucida Sans Unicode"/>
                          <a:cs typeface="Times New Roman"/>
                        </a:rPr>
                        <a:t>с 01 января по 22 февраля</a:t>
                      </a:r>
                      <a:r>
                        <a:rPr lang="ru-RU" sz="1400" b="1" ker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x-none" sz="1400" b="1" ker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Благоустройство детской площадки в Солнцево (часть </a:t>
                      </a:r>
                      <a:r>
                        <a:rPr lang="ru-RU" sz="1400" b="1" ker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r>
                        <a:rPr lang="x-none" sz="1400" b="1" ker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)</a:t>
                      </a:r>
                      <a:endParaRPr lang="ru-RU" sz="1400" kern="50">
                        <a:solidFill>
                          <a:schemeClr val="bg1"/>
                        </a:solidFill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46182" marR="46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spcAft>
                          <a:spcPts val="0"/>
                        </a:spcAft>
                      </a:pPr>
                      <a:r>
                        <a:rPr lang="ru-RU" sz="1400" b="1" kern="50" dirty="0">
                          <a:solidFill>
                            <a:schemeClr val="bg1"/>
                          </a:solidFill>
                          <a:latin typeface="Times New Roman"/>
                          <a:ea typeface="Lucida Sans Unicode"/>
                          <a:cs typeface="Times New Roman"/>
                        </a:rPr>
                        <a:t>ул. Главмосстроя, </a:t>
                      </a:r>
                      <a:r>
                        <a:rPr lang="ru-RU" sz="1400" b="1" kern="50" dirty="0" err="1">
                          <a:solidFill>
                            <a:schemeClr val="bg1"/>
                          </a:solidFill>
                          <a:latin typeface="Times New Roman"/>
                          <a:ea typeface="Lucida Sans Unicode"/>
                          <a:cs typeface="Times New Roman"/>
                        </a:rPr>
                        <a:t>д</a:t>
                      </a:r>
                      <a:r>
                        <a:rPr lang="ru-RU" sz="1400" b="1" kern="50" dirty="0">
                          <a:solidFill>
                            <a:schemeClr val="bg1"/>
                          </a:solidFill>
                          <a:latin typeface="Times New Roman"/>
                          <a:ea typeface="Lucida Sans Unicode"/>
                          <a:cs typeface="Times New Roman"/>
                        </a:rPr>
                        <a:t> 12</a:t>
                      </a:r>
                      <a:endParaRPr lang="ru-RU" sz="1400" b="1" kern="50" dirty="0">
                        <a:solidFill>
                          <a:schemeClr val="bg1"/>
                        </a:solidFill>
                        <a:latin typeface="Times New Roman"/>
                        <a:ea typeface="Lucida Sans Unicode"/>
                        <a:cs typeface="Mangal"/>
                      </a:endParaRPr>
                    </a:p>
                    <a:p>
                      <a:pPr marL="179705" algn="just">
                        <a:spcAft>
                          <a:spcPts val="0"/>
                        </a:spcAft>
                      </a:pPr>
                      <a:r>
                        <a:rPr lang="ru-RU" sz="1400" b="1" kern="50" dirty="0">
                          <a:solidFill>
                            <a:schemeClr val="bg1"/>
                          </a:solidFill>
                          <a:latin typeface="Times New Roman"/>
                          <a:ea typeface="Lucida Sans Unicode"/>
                          <a:cs typeface="Times New Roman"/>
                        </a:rPr>
                        <a:t>695 голосов - 37,61%</a:t>
                      </a:r>
                      <a:endParaRPr lang="ru-RU" sz="1400" b="1" kern="50" dirty="0">
                        <a:solidFill>
                          <a:schemeClr val="bg1"/>
                        </a:solidFill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46182" marR="46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spcAft>
                          <a:spcPts val="0"/>
                        </a:spcAft>
                      </a:pPr>
                      <a:r>
                        <a:rPr lang="ru-RU" sz="1400" b="1" kern="50" dirty="0">
                          <a:solidFill>
                            <a:schemeClr val="bg1"/>
                          </a:solidFill>
                          <a:latin typeface="Times New Roman"/>
                          <a:ea typeface="Lucida Sans Unicode"/>
                          <a:cs typeface="Times New Roman"/>
                        </a:rPr>
                        <a:t>ул. Авиаторов, д. 9 корп.2</a:t>
                      </a:r>
                      <a:endParaRPr lang="ru-RU" sz="1400" b="1" kern="50" dirty="0">
                        <a:solidFill>
                          <a:schemeClr val="bg1"/>
                        </a:solidFill>
                        <a:latin typeface="Times New Roman"/>
                        <a:ea typeface="Lucida Sans Unicode"/>
                        <a:cs typeface="Mangal"/>
                      </a:endParaRPr>
                    </a:p>
                    <a:p>
                      <a:pPr marL="179705" algn="just">
                        <a:spcAft>
                          <a:spcPts val="0"/>
                        </a:spcAft>
                      </a:pPr>
                      <a:r>
                        <a:rPr lang="ru-RU" sz="1400" b="1" kern="50" dirty="0">
                          <a:solidFill>
                            <a:schemeClr val="bg1"/>
                          </a:solidFill>
                          <a:latin typeface="Times New Roman"/>
                          <a:ea typeface="Lucida Sans Unicode"/>
                          <a:cs typeface="Times New Roman"/>
                        </a:rPr>
                        <a:t>563 голоса - 30,47%</a:t>
                      </a:r>
                      <a:endParaRPr lang="ru-RU" sz="1400" b="1" kern="50" dirty="0">
                        <a:solidFill>
                          <a:schemeClr val="bg1"/>
                        </a:solidFill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46182" marR="46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spcAft>
                          <a:spcPts val="0"/>
                        </a:spcAft>
                      </a:pPr>
                      <a:r>
                        <a:rPr lang="ru-RU" sz="1400" b="1" kern="50" dirty="0">
                          <a:solidFill>
                            <a:schemeClr val="bg1"/>
                          </a:solidFill>
                          <a:latin typeface="Times New Roman"/>
                          <a:ea typeface="Lucida Sans Unicode"/>
                          <a:cs typeface="Times New Roman"/>
                        </a:rPr>
                        <a:t>ул. </a:t>
                      </a:r>
                      <a:r>
                        <a:rPr lang="ru-RU" sz="1400" b="1" kern="50" dirty="0" err="1">
                          <a:solidFill>
                            <a:schemeClr val="bg1"/>
                          </a:solidFill>
                          <a:latin typeface="Times New Roman"/>
                          <a:ea typeface="Lucida Sans Unicode"/>
                          <a:cs typeface="Times New Roman"/>
                        </a:rPr>
                        <a:t>Родноковая</a:t>
                      </a:r>
                      <a:r>
                        <a:rPr lang="ru-RU" sz="1400" b="1" kern="50" dirty="0">
                          <a:solidFill>
                            <a:schemeClr val="bg1"/>
                          </a:solidFill>
                          <a:latin typeface="Times New Roman"/>
                          <a:ea typeface="Lucida Sans Unicode"/>
                          <a:cs typeface="Times New Roman"/>
                        </a:rPr>
                        <a:t>, д. 4 корп.2</a:t>
                      </a:r>
                      <a:endParaRPr lang="ru-RU" sz="1400" b="1" kern="50" dirty="0">
                        <a:solidFill>
                          <a:schemeClr val="bg1"/>
                        </a:solidFill>
                        <a:latin typeface="Times New Roman"/>
                        <a:ea typeface="Lucida Sans Unicode"/>
                        <a:cs typeface="Mangal"/>
                      </a:endParaRPr>
                    </a:p>
                    <a:p>
                      <a:pPr marL="179705" algn="just">
                        <a:spcAft>
                          <a:spcPts val="0"/>
                        </a:spcAft>
                      </a:pPr>
                      <a:r>
                        <a:rPr lang="ru-RU" sz="1400" b="1" kern="50" dirty="0">
                          <a:solidFill>
                            <a:schemeClr val="bg1"/>
                          </a:solidFill>
                          <a:latin typeface="Times New Roman"/>
                          <a:ea typeface="Lucida Sans Unicode"/>
                          <a:cs typeface="Times New Roman"/>
                        </a:rPr>
                        <a:t>242 голоса - 13,10%</a:t>
                      </a:r>
                      <a:endParaRPr lang="ru-RU" sz="1400" b="1" kern="50" dirty="0">
                        <a:solidFill>
                          <a:schemeClr val="bg1"/>
                        </a:solidFill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46182" marR="46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</a:tr>
              <a:tr h="458395">
                <a:tc>
                  <a:txBody>
                    <a:bodyPr/>
                    <a:lstStyle/>
                    <a:p>
                      <a:pPr marL="179705" algn="just">
                        <a:spcAft>
                          <a:spcPts val="0"/>
                        </a:spcAft>
                      </a:pPr>
                      <a:r>
                        <a:rPr lang="ru-RU" sz="1400" kern="50">
                          <a:solidFill>
                            <a:schemeClr val="bg1"/>
                          </a:solidFill>
                          <a:latin typeface="Times New Roman"/>
                          <a:ea typeface="Lucida Sans Unicode"/>
                          <a:cs typeface="Times New Roman"/>
                        </a:rPr>
                        <a:t>Тип площадки</a:t>
                      </a:r>
                      <a:endParaRPr lang="ru-RU" sz="1400" kern="50">
                        <a:solidFill>
                          <a:schemeClr val="bg1"/>
                        </a:solidFill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46182" marR="46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179705" algn="just">
                        <a:spcAft>
                          <a:spcPts val="0"/>
                        </a:spcAft>
                      </a:pPr>
                      <a:r>
                        <a:rPr lang="ru-RU" sz="1400" kern="50" dirty="0">
                          <a:solidFill>
                            <a:schemeClr val="bg1"/>
                          </a:solidFill>
                          <a:latin typeface="Times New Roman"/>
                          <a:ea typeface="Lucida Sans Unicode"/>
                          <a:cs typeface="Times New Roman"/>
                        </a:rPr>
                        <a:t>Эскиз 1</a:t>
                      </a:r>
                      <a:endParaRPr lang="ru-RU" sz="1400" kern="50" dirty="0">
                        <a:solidFill>
                          <a:schemeClr val="bg1"/>
                        </a:solidFill>
                        <a:latin typeface="Times New Roman"/>
                        <a:ea typeface="Lucida Sans Unicode"/>
                        <a:cs typeface="Mangal"/>
                      </a:endParaRPr>
                    </a:p>
                    <a:p>
                      <a:pPr marL="179705" algn="just">
                        <a:spcAft>
                          <a:spcPts val="0"/>
                        </a:spcAft>
                      </a:pPr>
                      <a:r>
                        <a:rPr lang="ru-RU" sz="1400" kern="50" dirty="0">
                          <a:solidFill>
                            <a:schemeClr val="bg1"/>
                          </a:solidFill>
                          <a:latin typeface="Times New Roman"/>
                          <a:ea typeface="Lucida Sans Unicode"/>
                          <a:cs typeface="Times New Roman"/>
                        </a:rPr>
                        <a:t>873 голоса - 58,20%</a:t>
                      </a:r>
                      <a:endParaRPr lang="ru-RU" sz="1400" kern="50" dirty="0">
                        <a:solidFill>
                          <a:schemeClr val="bg1"/>
                        </a:solidFill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46182" marR="46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179705" algn="just">
                        <a:spcAft>
                          <a:spcPts val="0"/>
                        </a:spcAft>
                      </a:pPr>
                      <a:r>
                        <a:rPr lang="ru-RU" sz="1400" kern="50">
                          <a:solidFill>
                            <a:schemeClr val="bg1"/>
                          </a:solidFill>
                          <a:latin typeface="Times New Roman"/>
                          <a:ea typeface="Lucida Sans Unicode"/>
                          <a:cs typeface="Times New Roman"/>
                        </a:rPr>
                        <a:t>Эскиз 2</a:t>
                      </a:r>
                      <a:endParaRPr lang="ru-RU" sz="1400" kern="50">
                        <a:solidFill>
                          <a:schemeClr val="bg1"/>
                        </a:solidFill>
                        <a:latin typeface="Times New Roman"/>
                        <a:ea typeface="Lucida Sans Unicode"/>
                        <a:cs typeface="Mangal"/>
                      </a:endParaRPr>
                    </a:p>
                    <a:p>
                      <a:pPr marL="179705" algn="just">
                        <a:spcAft>
                          <a:spcPts val="0"/>
                        </a:spcAft>
                      </a:pPr>
                      <a:r>
                        <a:rPr lang="ru-RU" sz="1400" kern="50">
                          <a:solidFill>
                            <a:schemeClr val="bg1"/>
                          </a:solidFill>
                          <a:latin typeface="Times New Roman"/>
                          <a:ea typeface="Lucida Sans Unicode"/>
                          <a:cs typeface="Times New Roman"/>
                        </a:rPr>
                        <a:t>529 голосов - 35,27%</a:t>
                      </a:r>
                      <a:endParaRPr lang="ru-RU" sz="1400" kern="50">
                        <a:solidFill>
                          <a:schemeClr val="bg1"/>
                        </a:solidFill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46182" marR="46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179705" algn="just">
                        <a:spcAft>
                          <a:spcPts val="0"/>
                        </a:spcAft>
                      </a:pPr>
                      <a:r>
                        <a:rPr lang="ru-RU" sz="1400" kern="50" dirty="0">
                          <a:solidFill>
                            <a:schemeClr val="bg1"/>
                          </a:solidFill>
                          <a:latin typeface="Times New Roman"/>
                          <a:ea typeface="Lucida Sans Unicode"/>
                          <a:cs typeface="Times New Roman"/>
                        </a:rPr>
                        <a:t>Эскиз 3</a:t>
                      </a:r>
                      <a:endParaRPr lang="ru-RU" sz="1400" kern="50" dirty="0">
                        <a:solidFill>
                          <a:schemeClr val="bg1"/>
                        </a:solidFill>
                        <a:latin typeface="Times New Roman"/>
                        <a:ea typeface="Lucida Sans Unicode"/>
                        <a:cs typeface="Mangal"/>
                      </a:endParaRPr>
                    </a:p>
                    <a:p>
                      <a:pPr marL="179705" algn="just">
                        <a:spcAft>
                          <a:spcPts val="0"/>
                        </a:spcAft>
                      </a:pPr>
                      <a:r>
                        <a:rPr lang="ru-RU" sz="1400" kern="50" dirty="0">
                          <a:solidFill>
                            <a:schemeClr val="bg1"/>
                          </a:solidFill>
                          <a:latin typeface="Times New Roman"/>
                          <a:ea typeface="Lucida Sans Unicode"/>
                          <a:cs typeface="Times New Roman"/>
                        </a:rPr>
                        <a:t>69 голосов - 4,06%</a:t>
                      </a:r>
                      <a:endParaRPr lang="ru-RU" sz="1400" kern="50" dirty="0">
                        <a:solidFill>
                          <a:schemeClr val="bg1"/>
                        </a:solidFill>
                        <a:latin typeface="Times New Roman"/>
                        <a:ea typeface="Lucida Sans Unicode"/>
                        <a:cs typeface="Mangal"/>
                      </a:endParaRPr>
                    </a:p>
                  </a:txBody>
                  <a:tcPr marL="46182" marR="46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</a:tr>
            </a:tbl>
          </a:graphicData>
        </a:graphic>
      </p:graphicFrame>
      <p:sp>
        <p:nvSpPr>
          <p:cNvPr id="128001" name="Rectangle 1"/>
          <p:cNvSpPr>
            <a:spLocks noChangeArrowheads="1"/>
          </p:cNvSpPr>
          <p:nvPr/>
        </p:nvSpPr>
        <p:spPr bwMode="auto">
          <a:xfrm>
            <a:off x="142844" y="0"/>
            <a:ext cx="8715436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i-IN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Lucida Sans Unicode" pitchFamily="34" charset="0"/>
                <a:cs typeface="Mangal" pitchFamily="18" charset="0"/>
              </a:rPr>
              <a:t>Результаты голосования на 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Lucida Sans Unicode" pitchFamily="34" charset="0"/>
              <a:cs typeface="Mangal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i-IN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Lucida Sans Unicode" pitchFamily="34" charset="0"/>
                <a:cs typeface="Mangal" pitchFamily="18" charset="0"/>
              </a:rPr>
              <a:t>портале «Активный гражданин»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lvl="0" algn="ctr"/>
            <a:r>
              <a:rPr lang="ru-RU" sz="6000" dirty="0" smtClean="0">
                <a:solidFill>
                  <a:schemeClr val="tx1"/>
                </a:solidFill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Информационные конструкции </a:t>
            </a:r>
            <a:r>
              <a:rPr lang="ru-RU" sz="6000" dirty="0" smtClean="0">
                <a:solidFill>
                  <a:schemeClr val="accent2"/>
                </a:solidFill>
                <a:latin typeface="Monotype Corsiva" pitchFamily="66" charset="0"/>
                <a:cs typeface="Arial" pitchFamily="34" charset="0"/>
              </a:rPr>
              <a:t/>
            </a:r>
            <a:br>
              <a:rPr lang="ru-RU" sz="6000" dirty="0" smtClean="0">
                <a:solidFill>
                  <a:schemeClr val="accent2"/>
                </a:solidFill>
                <a:latin typeface="Monotype Corsiva" pitchFamily="66" charset="0"/>
                <a:cs typeface="Arial" pitchFamily="34" charset="0"/>
              </a:rPr>
            </a:br>
            <a:endParaRPr lang="ru-RU" dirty="0"/>
          </a:p>
        </p:txBody>
      </p:sp>
      <p:pic>
        <p:nvPicPr>
          <p:cNvPr id="4" name="Picture 1" descr="D:\стенды\IMG_191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3143248"/>
            <a:ext cx="3464743" cy="273845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Picture 2" descr="D:\стенды\IMG_188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14744" y="2643182"/>
            <a:ext cx="2286016" cy="353618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63842" name="Picture 2" descr="\\10.74.97.251\Sharoban\МАРКИНА\IMG_0694-09-02-18-09-01.jpeg"/>
          <p:cNvPicPr>
            <a:picLocks noChangeAspect="1" noChangeArrowheads="1"/>
          </p:cNvPicPr>
          <p:nvPr/>
        </p:nvPicPr>
        <p:blipFill>
          <a:blip r:embed="rId4" cstate="print"/>
          <a:srcRect l="5886" t="15714" b="17143"/>
          <a:stretch>
            <a:fillRect/>
          </a:stretch>
        </p:blipFill>
        <p:spPr bwMode="auto">
          <a:xfrm>
            <a:off x="6072198" y="3071810"/>
            <a:ext cx="2928926" cy="278608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000108"/>
            <a:ext cx="9144000" cy="1828800"/>
          </a:xfrm>
        </p:spPr>
        <p:txBody>
          <a:bodyPr>
            <a:normAutofit fontScale="90000"/>
          </a:bodyPr>
          <a:lstStyle/>
          <a:p>
            <a:pPr lvl="0" indent="450850" algn="ctr" fontAlgn="base">
              <a:spcAft>
                <a:spcPct val="0"/>
              </a:spcAft>
            </a:pPr>
            <a:r>
              <a:rPr lang="ru-RU" sz="6000" dirty="0" smtClean="0">
                <a:solidFill>
                  <a:schemeClr val="tx1"/>
                </a:solidFill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Периодические </a:t>
            </a:r>
            <a:br>
              <a:rPr lang="ru-RU" sz="6000" dirty="0" smtClean="0">
                <a:solidFill>
                  <a:schemeClr val="tx1"/>
                </a:solidFill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</a:br>
            <a:r>
              <a:rPr lang="ru-RU" sz="6000" dirty="0" smtClean="0">
                <a:solidFill>
                  <a:schemeClr val="tx1"/>
                </a:solidFill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информационные издания</a:t>
            </a:r>
            <a:r>
              <a:rPr lang="ru-RU" sz="6000" dirty="0" smtClean="0">
                <a:solidFill>
                  <a:schemeClr val="accent2"/>
                </a:solidFill>
                <a:latin typeface="Monotype Corsiva" pitchFamily="66" charset="0"/>
                <a:cs typeface="Arial" pitchFamily="34" charset="0"/>
              </a:rPr>
              <a:t/>
            </a:r>
            <a:br>
              <a:rPr lang="ru-RU" sz="6000" dirty="0" smtClean="0">
                <a:solidFill>
                  <a:schemeClr val="accent2"/>
                </a:solidFill>
                <a:latin typeface="Monotype Corsiva" pitchFamily="66" charset="0"/>
                <a:cs typeface="Arial" pitchFamily="34" charset="0"/>
              </a:rPr>
            </a:br>
            <a:endParaRPr lang="ru-RU" dirty="0"/>
          </a:p>
        </p:txBody>
      </p:sp>
      <p:pic>
        <p:nvPicPr>
          <p:cNvPr id="165890" name="Picture 2"/>
          <p:cNvPicPr>
            <a:picLocks noChangeAspect="1" noChangeArrowheads="1"/>
          </p:cNvPicPr>
          <p:nvPr/>
        </p:nvPicPr>
        <p:blipFill>
          <a:blip r:embed="rId2" cstate="print"/>
          <a:srcRect l="21622" t="11912" r="20720" b="8008"/>
          <a:stretch>
            <a:fillRect/>
          </a:stretch>
        </p:blipFill>
        <p:spPr bwMode="auto">
          <a:xfrm>
            <a:off x="1785918" y="2143116"/>
            <a:ext cx="5786478" cy="452068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285728"/>
            <a:ext cx="9144000" cy="1828800"/>
          </a:xfrm>
        </p:spPr>
        <p:txBody>
          <a:bodyPr>
            <a:normAutofit fontScale="90000"/>
          </a:bodyPr>
          <a:lstStyle/>
          <a:p>
            <a:pPr lvl="0" algn="ctr"/>
            <a:r>
              <a:rPr lang="ru-RU" sz="4900" dirty="0" err="1" smtClean="0">
                <a:solidFill>
                  <a:schemeClr val="tx1"/>
                </a:solidFill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Интернет-технологии</a:t>
            </a:r>
            <a:r>
              <a:rPr lang="ru-RU" sz="4900" dirty="0" smtClean="0">
                <a:solidFill>
                  <a:schemeClr val="tx1"/>
                </a:solidFill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/>
            </a:r>
            <a:br>
              <a:rPr lang="ru-RU" sz="4900" dirty="0" smtClean="0">
                <a:solidFill>
                  <a:schemeClr val="tx1"/>
                </a:solidFill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</a:br>
            <a:r>
              <a:rPr lang="ru-RU" sz="4900" dirty="0" smtClean="0">
                <a:solidFill>
                  <a:schemeClr val="tx1"/>
                </a:solidFill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при информировании населения</a:t>
            </a:r>
            <a:r>
              <a:rPr lang="ru-RU" sz="6000" dirty="0" smtClean="0">
                <a:solidFill>
                  <a:schemeClr val="accent2"/>
                </a:solidFill>
                <a:latin typeface="Monotype Corsiva" pitchFamily="66" charset="0"/>
                <a:cs typeface="Arial" pitchFamily="34" charset="0"/>
              </a:rPr>
              <a:t/>
            </a:r>
            <a:br>
              <a:rPr lang="ru-RU" sz="6000" dirty="0" smtClean="0">
                <a:solidFill>
                  <a:schemeClr val="accent2"/>
                </a:solidFill>
                <a:latin typeface="Monotype Corsiva" pitchFamily="66" charset="0"/>
                <a:cs typeface="Arial" pitchFamily="34" charset="0"/>
              </a:rPr>
            </a:br>
            <a:endParaRPr lang="ru-RU" dirty="0"/>
          </a:p>
        </p:txBody>
      </p:sp>
      <p:pic>
        <p:nvPicPr>
          <p:cNvPr id="164866" name="Picture 2"/>
          <p:cNvPicPr>
            <a:picLocks noChangeAspect="1" noChangeArrowheads="1"/>
          </p:cNvPicPr>
          <p:nvPr/>
        </p:nvPicPr>
        <p:blipFill>
          <a:blip r:embed="rId2" cstate="print"/>
          <a:srcRect l="23161" t="13725" r="23897" b="7843"/>
          <a:stretch>
            <a:fillRect/>
          </a:stretch>
        </p:blipFill>
        <p:spPr bwMode="auto">
          <a:xfrm>
            <a:off x="1571604" y="1643050"/>
            <a:ext cx="5915066" cy="492922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0034" y="214290"/>
            <a:ext cx="7851648" cy="1057284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</a:t>
            </a:r>
            <a:r>
              <a:rPr lang="ru-RU" sz="3200" dirty="0" smtClean="0"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заимодействие с органами местного самоуправления</a:t>
            </a:r>
            <a:endParaRPr lang="ru-RU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57158" y="1357298"/>
            <a:ext cx="842968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Основные вопросы, рассмотренные на заседаниях </a:t>
            </a:r>
          </a:p>
          <a:p>
            <a:pPr lvl="0" indent="45085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Координационного совета:</a:t>
            </a:r>
          </a:p>
          <a:p>
            <a:pPr lvl="0" indent="450850" algn="just" fontAlgn="base">
              <a:spcBef>
                <a:spcPct val="0"/>
              </a:spcBef>
              <a:spcAft>
                <a:spcPct val="0"/>
              </a:spcAft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>
              <a:buFont typeface="Arial" pitchFamily="34" charset="0"/>
              <a:buChar char="•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о предоставлении социальной поддержки гражданам льготной категории населения;</a:t>
            </a:r>
          </a:p>
          <a:p>
            <a:pPr lvl="0" algn="just">
              <a:buFont typeface="Arial" pitchFamily="34" charset="0"/>
              <a:buChar char="•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о состоянии пожарной безопасности на территории района Солнцево;</a:t>
            </a:r>
          </a:p>
          <a:p>
            <a:pPr lvl="0" algn="just">
              <a:buFont typeface="Arial" pitchFamily="34" charset="0"/>
              <a:buChar char="•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о подготовке и проведении мероприятий, приуроченных к различным праздникам и памятным датам;</a:t>
            </a:r>
          </a:p>
          <a:p>
            <a:pPr lvl="0" algn="just">
              <a:buFont typeface="Arial" pitchFamily="34" charset="0"/>
              <a:buChar char="•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о ходе проведения призыва граждан, проживающих на территории района  Солнцево, на военную службу в Вооруженные силы РФ;</a:t>
            </a:r>
          </a:p>
          <a:p>
            <a:pPr lvl="0" algn="just">
              <a:buFont typeface="Arial" pitchFamily="34" charset="0"/>
              <a:buChar char="•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о работе общественных пунктов охраны порядка по выявлению квартир, незаконно сдаваемых внаем и об обеспечении общественной безопасности и охране общественного порядка на территории района;</a:t>
            </a:r>
          </a:p>
          <a:p>
            <a:pPr lvl="0" algn="just">
              <a:buFont typeface="Arial" pitchFamily="34" charset="0"/>
              <a:buChar char="•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о выборах депутатов  СД МО Солнцево;</a:t>
            </a: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3775</TotalTime>
  <Words>4968</Words>
  <Application>Microsoft Office PowerPoint</Application>
  <PresentationFormat>Экран (4:3)</PresentationFormat>
  <Paragraphs>891</Paragraphs>
  <Slides>102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102</vt:i4>
      </vt:variant>
    </vt:vector>
  </HeadingPairs>
  <TitlesOfParts>
    <vt:vector size="103" baseType="lpstr">
      <vt:lpstr>Поток</vt:lpstr>
      <vt:lpstr>Слайд 1</vt:lpstr>
      <vt:lpstr>Слайд 2</vt:lpstr>
      <vt:lpstr>Жилищно-коммунальное хозяйство и благоустройство</vt:lpstr>
      <vt:lpstr>Адресный перечень многоквартирных домов, в которых проводился ремонт подъездов в 2017 году</vt:lpstr>
      <vt:lpstr>Слайд 5</vt:lpstr>
      <vt:lpstr>Установка искусственных неровностей  и дорожных знаков ул. Щорса, д.4, корп.1 </vt:lpstr>
      <vt:lpstr>Слайд 7</vt:lpstr>
      <vt:lpstr>Устройство пешеходных дорожек и установка садового камня</vt:lpstr>
      <vt:lpstr>Слайд 9</vt:lpstr>
      <vt:lpstr>Ремонт асфальтобетонных покрытий с заменой бортового камня</vt:lpstr>
      <vt:lpstr>Устройство ограждений, установка антипарковочных столбиков  и ремонт газона Солнцевский пр-т, д.13, корп.1            ул. Родниковая, 14 </vt:lpstr>
      <vt:lpstr>Слайд 12</vt:lpstr>
      <vt:lpstr>Устройство ограждений, установка пешеходных ограждений  Солнцевский пр-т, д.21</vt:lpstr>
      <vt:lpstr>Слайд 14</vt:lpstr>
      <vt:lpstr>Благоустройство дворов</vt:lpstr>
      <vt:lpstr>Мероприятия, реализованные по итогам голосования на  портале «Активный гражданин» </vt:lpstr>
      <vt:lpstr>Мероприятия, реализованные по итогам голосования на  портале «АКТИВНЫЙ ГРАЖДАНИН» ул. Главмосстроя, д. 12</vt:lpstr>
      <vt:lpstr>Региональная программа капитального ремонта общедомового имущества многоквартирных домов </vt:lpstr>
      <vt:lpstr>Ремонт и замена лифтов</vt:lpstr>
      <vt:lpstr>Список  управляющих организаций  </vt:lpstr>
      <vt:lpstr>Мероприятия по обеспечению доступности зданий для маломобильных групп населения </vt:lpstr>
      <vt:lpstr>Материалы и инструменты для содержания и уборки территории</vt:lpstr>
      <vt:lpstr>Работа по снижению просроченной задолженности за жилищно-коммунальные услуги: </vt:lpstr>
      <vt:lpstr>Работа по снижению просроченной задолженности за жилищно-коммунальные услуги</vt:lpstr>
      <vt:lpstr>Слайд 25</vt:lpstr>
      <vt:lpstr>Благоустройство  ГБОУ г.Москвы «Школа №1002» ул. Волынская, д.8, корп.2</vt:lpstr>
      <vt:lpstr>Благоустройство  ГБОУ г.Москвы «Школа №1542» ул. Авиаторов, д.18, корп.1</vt:lpstr>
      <vt:lpstr>Слайд 28</vt:lpstr>
      <vt:lpstr>Слайд 29</vt:lpstr>
      <vt:lpstr>Слайд 30</vt:lpstr>
      <vt:lpstr>Реализация программы «Освещение» </vt:lpstr>
      <vt:lpstr>Безнадзорные животные </vt:lpstr>
      <vt:lpstr>Социальная сфера</vt:lpstr>
      <vt:lpstr>Учреждения образования:</vt:lpstr>
      <vt:lpstr>Учреждения культуры:</vt:lpstr>
      <vt:lpstr>Учреждения здравоохранения</vt:lpstr>
      <vt:lpstr>Учреждения социальной защиты населения:</vt:lpstr>
      <vt:lpstr>Оказание адресной поддержки жителям района</vt:lpstr>
      <vt:lpstr>Адресной социальная помощь нуждающимся жителям района Солнцево города Москвы оказывается в связи с </vt:lpstr>
      <vt:lpstr>За 2017 год Комиссией рассмотрено  177 обращений, поступивших в управу района Солнцево города Москвы: оказана материальная (денежная) помощь  146 заявителям  на общую сумму  1  555 000 рублей 00 копеек</vt:lpstr>
      <vt:lpstr>Слайд 41</vt:lpstr>
      <vt:lpstr>Управой района Солнцево города Москвы были организованы конкурсные процедуры на проведение ремонта 10 квартир  на сумму 1 630 000 млн. рублей </vt:lpstr>
      <vt:lpstr>В 2017 году в рамках реализации Указа Президента Российской Федерации от 31.05.2012 № Пр-1438 «О вручении персональных поздравлений президента Российской Федерации ветеранам Великой Отечественной войны» и в связи с юбилейными датами, начиная с 90-летия, совместно с Отделом социальной защиты населения района Солнцево, жителям района вручались именные поздравления  - 112 наборов.   </vt:lpstr>
      <vt:lpstr>6 культурно-массовых мероприятий с охватом более  15 000 человек</vt:lpstr>
      <vt:lpstr>Управой района совместно с предприятиями потребительского рынка был организован ряд благотворительных мероприятий: </vt:lpstr>
      <vt:lpstr>Услуги, оказываемые льготным категориям граждан</vt:lpstr>
      <vt:lpstr>  Было выделено 1200 подарков на сумму 474240 тысяч рублей,  и организована  ёлка главы управы  с вручением новогодних  подарков в количестве  250 штук на сумму  150 000 рублей.  </vt:lpstr>
      <vt:lpstr>Ремонт, оснащение мебелью и офисной техникой помещений Совета ветеранов в 2017 году</vt:lpstr>
      <vt:lpstr>Слайд 49</vt:lpstr>
      <vt:lpstr>      </vt:lpstr>
      <vt:lpstr>Слайд 51</vt:lpstr>
      <vt:lpstr>Молодёжная палата района Солнцево провела 6 мероприятий </vt:lpstr>
      <vt:lpstr>Иная деятельность Молодежной палаты района Солнцево</vt:lpstr>
      <vt:lpstr>Общественные организации района Солнцево </vt:lpstr>
      <vt:lpstr>Общественные организации района Солнцево</vt:lpstr>
      <vt:lpstr>Общественные организации района Солнцево</vt:lpstr>
      <vt:lpstr>Физкультурно-оздоровительная работа </vt:lpstr>
      <vt:lpstr>Адреса катков</vt:lpstr>
      <vt:lpstr>За 12 месяцев 2017 года КДНиЗП района Солнцево проведено - 26 заседаний Комиссии, на которых рассмотрено более 500 вопросов</vt:lpstr>
      <vt:lpstr>Работа Комиссии по делам несовершеннолетних  и защите их прав </vt:lpstr>
      <vt:lpstr>Потребительский рынок</vt:lpstr>
      <vt:lpstr>Предоставление скидок</vt:lpstr>
      <vt:lpstr>Предприятия торговли Торговые центры «Солнечный»                              «Столица»</vt:lpstr>
      <vt:lpstr>Предприятия торговли  «Эдельвейс»                              «Физули»</vt:lpstr>
      <vt:lpstr>Потребительский рынок</vt:lpstr>
      <vt:lpstr>Потребительский рынок</vt:lpstr>
      <vt:lpstr>Слайд 67</vt:lpstr>
      <vt:lpstr>Строительство МЕТРО </vt:lpstr>
      <vt:lpstr>Станция «Солнцево»</vt:lpstr>
      <vt:lpstr>Слайд 70</vt:lpstr>
      <vt:lpstr>Слайд 71</vt:lpstr>
      <vt:lpstr>Слайд 72</vt:lpstr>
      <vt:lpstr>Программа Реновации  жилищного фонда города Москвы </vt:lpstr>
      <vt:lpstr>Программа Реновации  жилищного фонда города Москвы </vt:lpstr>
      <vt:lpstr>Деятельность управы района Солнцево в области самовольного строительства   </vt:lpstr>
      <vt:lpstr>Слайд 76</vt:lpstr>
      <vt:lpstr>Слайд 77</vt:lpstr>
      <vt:lpstr>Слайд 78</vt:lpstr>
      <vt:lpstr>Работа Антитеррористической комиссии и Комиссии по предупреждению и ликвидации чрезвычайных ситуаций и обеспечению пожарной безопасности  </vt:lpstr>
      <vt:lpstr>Разукомплектованный и брошенный транспорт</vt:lpstr>
      <vt:lpstr>НАЗНАЧЕНИЕ МЕСТ ОТБЫВАНИЯ НАКАЗАНИЯ ПО ИСПРАВИТЕЛЬНЫМ И ОБЯЗАТЕЛЬНЫМ РАБОТАМ </vt:lpstr>
      <vt:lpstr>Слайд 82</vt:lpstr>
      <vt:lpstr>Работа  Административной комиссии </vt:lpstr>
      <vt:lpstr>Выборная кампания 2017 года</vt:lpstr>
      <vt:lpstr>Слайд 85</vt:lpstr>
      <vt:lpstr>Слайд 86</vt:lpstr>
      <vt:lpstr>Слайд 87</vt:lpstr>
      <vt:lpstr>Слайд 88</vt:lpstr>
      <vt:lpstr>Слайд 89</vt:lpstr>
      <vt:lpstr>Встречи с населением</vt:lpstr>
      <vt:lpstr>Темы встреч с населением</vt:lpstr>
      <vt:lpstr>Выступления в радио-эфире. Публикации</vt:lpstr>
      <vt:lpstr>Слайд 93</vt:lpstr>
      <vt:lpstr>Публичные слушания и общественные обсуждения</vt:lpstr>
      <vt:lpstr>Слайд 95</vt:lpstr>
      <vt:lpstr>Информационные конструкции  </vt:lpstr>
      <vt:lpstr>Периодические  информационные издания </vt:lpstr>
      <vt:lpstr>Интернет-технологии при информировании населения </vt:lpstr>
      <vt:lpstr>Взаимодействие с органами местного самоуправления</vt:lpstr>
      <vt:lpstr>Взаимодействие с органами местного самоуправления</vt:lpstr>
      <vt:lpstr>Спасибо за внимание!</vt:lpstr>
      <vt:lpstr>Слайд 102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ОТЧЕТ ГЛАВЫ УПРАВЫ РАЙОНА СОЛНЦЕВО НА ЗАСЕДАНИИ СОВЕТА ДЕПУТАТОВ МУНИЦИПАЛЬНОГО ОКРУГА СОЛНЦЕВО</dc:title>
  <dc:creator>GoryakinaKV</dc:creator>
  <cp:lastModifiedBy>markinaev</cp:lastModifiedBy>
  <cp:revision>385</cp:revision>
  <dcterms:created xsi:type="dcterms:W3CDTF">2016-02-04T08:25:33Z</dcterms:created>
  <dcterms:modified xsi:type="dcterms:W3CDTF">2018-02-15T12:29:38Z</dcterms:modified>
</cp:coreProperties>
</file>